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9" r:id="rId3"/>
    <p:sldId id="296" r:id="rId4"/>
    <p:sldId id="297" r:id="rId5"/>
    <p:sldId id="312" r:id="rId6"/>
    <p:sldId id="314" r:id="rId7"/>
    <p:sldId id="315" r:id="rId8"/>
    <p:sldId id="316" r:id="rId9"/>
    <p:sldId id="271" r:id="rId10"/>
    <p:sldId id="305" r:id="rId11"/>
    <p:sldId id="272" r:id="rId12"/>
    <p:sldId id="273" r:id="rId13"/>
    <p:sldId id="274" r:id="rId14"/>
    <p:sldId id="268" r:id="rId15"/>
    <p:sldId id="306" r:id="rId16"/>
    <p:sldId id="275" r:id="rId17"/>
    <p:sldId id="276" r:id="rId18"/>
    <p:sldId id="307" r:id="rId19"/>
    <p:sldId id="277" r:id="rId20"/>
    <p:sldId id="278" r:id="rId21"/>
    <p:sldId id="279" r:id="rId22"/>
    <p:sldId id="280" r:id="rId23"/>
    <p:sldId id="304" r:id="rId24"/>
    <p:sldId id="281" r:id="rId25"/>
    <p:sldId id="282" r:id="rId26"/>
    <p:sldId id="285" r:id="rId27"/>
    <p:sldId id="308" r:id="rId28"/>
    <p:sldId id="286" r:id="rId29"/>
    <p:sldId id="287" r:id="rId30"/>
    <p:sldId id="309" r:id="rId31"/>
    <p:sldId id="288" r:id="rId32"/>
    <p:sldId id="291" r:id="rId33"/>
    <p:sldId id="302" r:id="rId34"/>
    <p:sldId id="292" r:id="rId35"/>
    <p:sldId id="293" r:id="rId36"/>
    <p:sldId id="303" r:id="rId37"/>
    <p:sldId id="294" r:id="rId38"/>
    <p:sldId id="311" r:id="rId39"/>
    <p:sldId id="295" r:id="rId40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60"/>
  </p:normalViewPr>
  <p:slideViewPr>
    <p:cSldViewPr>
      <p:cViewPr>
        <p:scale>
          <a:sx n="75" d="100"/>
          <a:sy n="75" d="100"/>
        </p:scale>
        <p:origin x="-3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B2F5D-B0AF-4459-BC4A-A2EFFD978FF2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A628-5549-4F11-92F7-A2E07040C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828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81A8-10C2-46A3-9727-5968F30DFFBF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1042A-C4B0-456F-8510-BF514C8B9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873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042A-C4B0-456F-8510-BF514C8B9D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519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042A-C4B0-456F-8510-BF514C8B9D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55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042A-C4B0-456F-8510-BF514C8B9D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96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042A-C4B0-456F-8510-BF514C8B9D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1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D3FB-0BAC-4BC0-9E5B-AFB17E09E2D9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89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2AFB-3D15-4C17-9D91-A3A91DB46332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034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9242-F270-40E0-8041-B731476A5CA7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5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7A46-0DAB-48BF-AAA8-E80F21189C53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870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0505-5FAF-45F0-8131-86FF87546919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41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9A5C-3E1D-478D-BA53-4595D6DBC66D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875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68C-27BC-40D6-8888-D9B9C9247C03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89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28E7-F0A8-46F5-A622-16FBCDA93737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389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4525-06DD-411F-89C6-AE627537E26B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90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9240-B835-460C-A171-76F3C1E293C1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26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43D1-EEBA-4A9B-B078-25D51E6EB1A5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70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B758-3789-432C-80D3-C75A1339819E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E9ED-E13F-486F-A80D-5D2F3DC5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64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1066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ỦY BAN NHÂN DÂN QUẬN 12</a:t>
            </a:r>
            <a:b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200" b="1" dirty="0" smtClean="0">
                <a:solidFill>
                  <a:schemeClr val="accent1"/>
                </a:solidFill>
              </a:rPr>
              <a:t/>
            </a:r>
            <a:br>
              <a:rPr lang="en-US" sz="2200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ĐÁNH GIÁ NĂNG LỰC MÔN TOÁN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CỦA HỌC SINH TIỂU HỌC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			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US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16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7500" t="9281" r="4769" b="3248"/>
          <a:stretch>
            <a:fillRect/>
          </a:stretch>
        </p:blipFill>
        <p:spPr bwMode="auto">
          <a:xfrm>
            <a:off x="1000100" y="642938"/>
            <a:ext cx="7143799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1138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hlink"/>
                </a:solidFill>
              </a:rPr>
              <a:t>Thông qua ví dụ này giúp HS</a:t>
            </a:r>
            <a:r>
              <a:rPr lang="en-US" sz="3600" dirty="0">
                <a:solidFill>
                  <a:schemeClr val="hlink"/>
                </a:solidFill>
              </a:rPr>
              <a:t>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712968" cy="4856018"/>
          </a:xfrm>
        </p:spPr>
        <p:txBody>
          <a:bodyPr>
            <a:normAutofit/>
          </a:bodyPr>
          <a:lstStyle/>
          <a:p>
            <a:pPr marL="609600" indent="-609600" algn="l">
              <a:buFontTx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Khả năng vận dụng phép đếm đến 20 trong cuộc sống </a:t>
            </a:r>
            <a:r>
              <a:rPr lang="en-US" sz="2800" b="1" dirty="0" err="1">
                <a:solidFill>
                  <a:schemeClr val="tx1"/>
                </a:solidFill>
              </a:rPr>
              <a:t>hàng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ngày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Thấy được ý nghĩa của phép đếm trong cuộc sống gia </a:t>
            </a:r>
            <a:r>
              <a:rPr lang="en-US" sz="2800" b="1" dirty="0" smtClean="0">
                <a:solidFill>
                  <a:schemeClr val="tx1"/>
                </a:solidFill>
              </a:rPr>
              <a:t>đình và </a:t>
            </a:r>
            <a:r>
              <a:rPr lang="en-US" sz="2800" b="1" dirty="0" err="1" smtClean="0">
                <a:solidFill>
                  <a:schemeClr val="tx1"/>
                </a:solidFill>
              </a:rPr>
              <a:t>cộng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Tăng thêm sự gắn bó với gia đình và </a:t>
            </a:r>
            <a:r>
              <a:rPr lang="en-US" sz="2800" b="1" dirty="0" err="1">
                <a:solidFill>
                  <a:schemeClr val="tx1"/>
                </a:solidFill>
              </a:rPr>
              <a:t>cộng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Phát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triển năng lực tính toán, năng lực tư duy toán học, thói quen qua sát và ghi chép các số liệu thu được từ quan sát…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5777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Ví dụ 1.2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51054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rgbClr val="CC3300"/>
                </a:solidFill>
              </a:rPr>
              <a:t>	Khi ôn tập về hình tam giác, hình vuông </a:t>
            </a:r>
            <a:r>
              <a:rPr lang="en-US" b="1" dirty="0">
                <a:solidFill>
                  <a:srgbClr val="CC3300"/>
                </a:solidFill>
              </a:rPr>
              <a:t>ta tạo ra tình huống để HS vận dụng vào cuộc sống</a:t>
            </a:r>
            <a:r>
              <a:rPr lang="en-US" b="1" dirty="0" smtClean="0">
                <a:solidFill>
                  <a:srgbClr val="CC3300"/>
                </a:solidFill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CC3300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Chú thợ mộc dùng</a:t>
            </a:r>
          </a:p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8 miếng gỗ bằng nhau</a:t>
            </a:r>
          </a:p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hình tam giác để ghép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b="1" dirty="0" smtClean="0">
                <a:solidFill>
                  <a:schemeClr val="tx1"/>
                </a:solidFill>
              </a:rPr>
              <a:t>ột mặt bàn hình vuông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hư hình vẽ.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Em hãy chỉ giúp chú phải dùng ít nhất mấy màu để hai miếng ghép liền nhau có hai màu khác nhau nhé!</a:t>
            </a:r>
          </a:p>
          <a:p>
            <a:pPr algn="l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2438400"/>
            <a:ext cx="2667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4724400" y="3619500"/>
            <a:ext cx="1143000" cy="11811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552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hlink"/>
                </a:solidFill>
              </a:rPr>
              <a:t>Thông qua ví dụ này giúp HS</a:t>
            </a:r>
            <a:r>
              <a:rPr lang="en-US" sz="3600" dirty="0">
                <a:solidFill>
                  <a:schemeClr val="hlink"/>
                </a:solidFill>
              </a:rPr>
              <a:t>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458200" cy="51054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Củng cố kiến thức về hình chữ nhật và </a:t>
            </a:r>
            <a:r>
              <a:rPr lang="en-US" b="1" dirty="0" err="1" smtClean="0">
                <a:solidFill>
                  <a:schemeClr val="tx1"/>
                </a:solidFill>
              </a:rPr>
              <a:t>hình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vuông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Củng cố kĩ </a:t>
            </a:r>
            <a:r>
              <a:rPr lang="en-US" b="1" dirty="0" err="1" smtClean="0">
                <a:solidFill>
                  <a:schemeClr val="tx1"/>
                </a:solidFill>
              </a:rPr>
              <a:t>năng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cắt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ghép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hình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Phát triển tư duy hình học, năng lực tư duy sáng tạo, năng lực </a:t>
            </a:r>
            <a:r>
              <a:rPr lang="en-US" b="1" dirty="0" err="1" smtClean="0">
                <a:solidFill>
                  <a:schemeClr val="tx1"/>
                </a:solidFill>
              </a:rPr>
              <a:t>thẩm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mĩ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Có thói quen vận dụng toán học vào </a:t>
            </a:r>
            <a:r>
              <a:rPr lang="en-US" b="1" dirty="0" err="1" smtClean="0">
                <a:solidFill>
                  <a:schemeClr val="tx1"/>
                </a:solidFill>
              </a:rPr>
              <a:t>cuộc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sống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194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LỚP 2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509" y="914400"/>
            <a:ext cx="8582891" cy="5715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>
                <a:solidFill>
                  <a:srgbClr val="CC3300"/>
                </a:solidFill>
              </a:rPr>
              <a:t>Khi học “So sánh và tính toán các số đo thời gian”, ta tạo ra tình huống để HS vận dụng vào cuộc sống:</a:t>
            </a:r>
            <a:br>
              <a:rPr lang="en-US" b="1" dirty="0">
                <a:solidFill>
                  <a:srgbClr val="CC3300"/>
                </a:solidFill>
              </a:rPr>
            </a:br>
            <a:r>
              <a:rPr lang="en-US" b="1" dirty="0"/>
              <a:t>	</a:t>
            </a:r>
            <a:r>
              <a:rPr lang="en-US" b="1" dirty="0">
                <a:solidFill>
                  <a:schemeClr val="tx1"/>
                </a:solidFill>
              </a:rPr>
              <a:t>Em tìm hiểu rồi điền chữ hoặc số thích hợp vào chỗ trống: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a) Em ghi lần lượt các thành viên trong gia đình mình …….………………………………………………… </a:t>
            </a:r>
            <a:r>
              <a:rPr lang="en-US" b="1" dirty="0" smtClean="0">
                <a:solidFill>
                  <a:schemeClr val="tx1"/>
                </a:solidFill>
              </a:rPr>
              <a:t>..………….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b) Em </a:t>
            </a:r>
            <a:r>
              <a:rPr lang="en-US" b="1" dirty="0" smtClean="0">
                <a:solidFill>
                  <a:schemeClr val="tx1"/>
                </a:solidFill>
              </a:rPr>
              <a:t>hỏi tuổi của mỗi người rồi </a:t>
            </a:r>
            <a:r>
              <a:rPr lang="en-US" b="1" dirty="0">
                <a:solidFill>
                  <a:schemeClr val="tx1"/>
                </a:solidFill>
              </a:rPr>
              <a:t>ghi lại lần </a:t>
            </a:r>
            <a:r>
              <a:rPr lang="en-US" b="1" dirty="0" smtClean="0">
                <a:solidFill>
                  <a:schemeClr val="tx1"/>
                </a:solidFill>
              </a:rPr>
              <a:t>lượt tuổi của </a:t>
            </a:r>
            <a:r>
              <a:rPr lang="en-US" b="1" dirty="0">
                <a:solidFill>
                  <a:schemeClr val="tx1"/>
                </a:solidFill>
              </a:rPr>
              <a:t>mỗi người theo thứ tự trên</a:t>
            </a:r>
            <a:r>
              <a:rPr lang="en-US" b="1" dirty="0" smtClean="0">
                <a:solidFill>
                  <a:schemeClr val="tx1"/>
                </a:solidFill>
              </a:rPr>
              <a:t>………………. </a:t>
            </a:r>
            <a:r>
              <a:rPr lang="en-US" b="1" dirty="0">
                <a:solidFill>
                  <a:schemeClr val="tx1"/>
                </a:solidFill>
              </a:rPr>
              <a:t>…………………………… </a:t>
            </a:r>
            <a:r>
              <a:rPr lang="en-US" b="1" dirty="0" smtClean="0">
                <a:solidFill>
                  <a:schemeClr val="tx1"/>
                </a:solidFill>
              </a:rPr>
              <a:t>…………………………….......................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c) Trong gia đình </a:t>
            </a:r>
            <a:r>
              <a:rPr lang="en-US" b="1" dirty="0" smtClean="0">
                <a:solidFill>
                  <a:schemeClr val="tx1"/>
                </a:solidFill>
              </a:rPr>
              <a:t>em: ………… </a:t>
            </a:r>
            <a:r>
              <a:rPr lang="en-US" b="1" dirty="0" err="1" smtClean="0">
                <a:solidFill>
                  <a:schemeClr val="tx1"/>
                </a:solidFill>
              </a:rPr>
              <a:t>là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người nhiều tuổi nhất và ………… là người ít tuổi nhất. </a:t>
            </a:r>
            <a:r>
              <a:rPr lang="en-US" b="1" dirty="0" smtClean="0">
                <a:solidFill>
                  <a:schemeClr val="tx1"/>
                </a:solidFill>
              </a:rPr>
              <a:t>Hai người đó hơn kém nhau………..</a:t>
            </a:r>
            <a:r>
              <a:rPr lang="en-US" b="1" dirty="0" err="1" smtClean="0">
                <a:solidFill>
                  <a:schemeClr val="tx1"/>
                </a:solidFill>
              </a:rPr>
              <a:t>tuổi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Bài</a:t>
            </a:r>
            <a:r>
              <a:rPr lang="en-US" b="1" dirty="0" smtClean="0">
                <a:solidFill>
                  <a:schemeClr val="tx1"/>
                </a:solidFill>
              </a:rPr>
              <a:t> 6* </a:t>
            </a:r>
            <a:r>
              <a:rPr lang="en-US" b="1" dirty="0" err="1" smtClean="0">
                <a:solidFill>
                  <a:schemeClr val="tx1"/>
                </a:solidFill>
              </a:rPr>
              <a:t>Đề</a:t>
            </a:r>
            <a:r>
              <a:rPr lang="en-US" b="1" dirty="0" smtClean="0">
                <a:solidFill>
                  <a:schemeClr val="tx1"/>
                </a:solidFill>
              </a:rPr>
              <a:t> 7 </a:t>
            </a:r>
            <a:r>
              <a:rPr lang="en-US" b="1" dirty="0" err="1" smtClean="0">
                <a:solidFill>
                  <a:schemeClr val="tx1"/>
                </a:solidFill>
              </a:rPr>
              <a:t>Học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kì</a:t>
            </a:r>
            <a:r>
              <a:rPr lang="en-US" b="1" dirty="0" smtClean="0">
                <a:solidFill>
                  <a:schemeClr val="tx1"/>
                </a:solidFill>
              </a:rPr>
              <a:t> II </a:t>
            </a:r>
            <a:r>
              <a:rPr lang="en-US" b="1" dirty="0" err="1" smtClean="0">
                <a:solidFill>
                  <a:schemeClr val="tx1"/>
                </a:solidFill>
              </a:rPr>
              <a:t>Lớp</a:t>
            </a:r>
            <a:r>
              <a:rPr lang="en-US" b="1" dirty="0" smtClean="0">
                <a:solidFill>
                  <a:schemeClr val="tx1"/>
                </a:solidFill>
              </a:rPr>
              <a:t> 2, tr.33-34)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8717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6534" t="9513" r="4572" b="4166"/>
          <a:stretch>
            <a:fillRect/>
          </a:stretch>
        </p:blipFill>
        <p:spPr bwMode="auto">
          <a:xfrm>
            <a:off x="996854" y="571500"/>
            <a:ext cx="7150291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hlink"/>
                </a:solidFill>
              </a:rPr>
              <a:t>Thông qua ví dụ này giúp HS</a:t>
            </a:r>
            <a:r>
              <a:rPr lang="en-US" sz="3600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Khả năng vận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kĩ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so sánh, tính toán </a:t>
            </a:r>
            <a:r>
              <a:rPr lang="en-US" b="1" dirty="0" smtClean="0">
                <a:solidFill>
                  <a:schemeClr val="tx1"/>
                </a:solidFill>
              </a:rPr>
              <a:t>với các </a:t>
            </a:r>
            <a:r>
              <a:rPr lang="en-US" b="1" dirty="0">
                <a:solidFill>
                  <a:schemeClr val="tx1"/>
                </a:solidFill>
              </a:rPr>
              <a:t>số đo thời gian trong </a:t>
            </a:r>
            <a:r>
              <a:rPr lang="en-US" b="1" dirty="0" err="1">
                <a:solidFill>
                  <a:schemeClr val="tx1"/>
                </a:solidFill>
              </a:rPr>
              <a:t>cuộc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sống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endParaRPr lang="en-US" b="1" dirty="0">
              <a:solidFill>
                <a:schemeClr val="tx1"/>
              </a:solidFill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Có thói quen quan tâm đến cộng đồng và vận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kiến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thức vào </a:t>
            </a:r>
            <a:r>
              <a:rPr lang="en-US" b="1" dirty="0" err="1">
                <a:solidFill>
                  <a:schemeClr val="tx1"/>
                </a:solidFill>
              </a:rPr>
              <a:t>cuộc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sống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trong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đình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Phát triển năng lực </a:t>
            </a:r>
            <a:r>
              <a:rPr lang="en-US" b="1" dirty="0" smtClean="0">
                <a:solidFill>
                  <a:schemeClr val="tx1"/>
                </a:solidFill>
              </a:rPr>
              <a:t>tính toán, năng lực giao </a:t>
            </a:r>
            <a:r>
              <a:rPr lang="en-US" b="1" dirty="0">
                <a:solidFill>
                  <a:schemeClr val="tx1"/>
                </a:solidFill>
              </a:rPr>
              <a:t>tiếp, khả năng quan sát và ghi chép các số liệu thu được từ một </a:t>
            </a:r>
            <a:r>
              <a:rPr lang="en-US" b="1" dirty="0" err="1">
                <a:solidFill>
                  <a:schemeClr val="tx1"/>
                </a:solidFill>
              </a:rPr>
              <a:t>quan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sát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5275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VÍ DỤ 2.2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305800" cy="5105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C3300"/>
                </a:solidFill>
              </a:rPr>
              <a:t>	Khi học “Đường gấp khúc”, ta tạo ra tình huống để HS vận </a:t>
            </a:r>
            <a:r>
              <a:rPr lang="en-US" b="1" dirty="0" err="1" smtClean="0">
                <a:solidFill>
                  <a:srgbClr val="CC3300"/>
                </a:solidFill>
              </a:rPr>
              <a:t>dụng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kĩ</a:t>
            </a:r>
            <a:r>
              <a:rPr lang="en-US" b="1" dirty="0" smtClean="0">
                <a:solidFill>
                  <a:srgbClr val="CC3300"/>
                </a:solidFill>
              </a:rPr>
              <a:t> năng vẽ và tính toán độ dài đường gấp khúc vào cuộc sống:</a:t>
            </a:r>
          </a:p>
          <a:p>
            <a:pPr indent="449263" algn="l"/>
            <a:r>
              <a:rPr lang="en-US" b="1" dirty="0" err="1" smtClean="0">
                <a:solidFill>
                  <a:schemeClr val="tx1"/>
                </a:solidFill>
              </a:rPr>
              <a:t>Khối</a:t>
            </a:r>
            <a:r>
              <a:rPr lang="en-US" b="1" dirty="0" smtClean="0">
                <a:solidFill>
                  <a:schemeClr val="tx1"/>
                </a:solidFill>
              </a:rPr>
              <a:t> 3, 4, 5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Trường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tiểu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indent="449263" algn="l"/>
            <a:r>
              <a:rPr lang="en-US" b="1" dirty="0" err="1" smtClean="0">
                <a:solidFill>
                  <a:schemeClr val="tx1"/>
                </a:solidFill>
              </a:rPr>
              <a:t>học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Hoà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Bình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chức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cắm</a:t>
            </a:r>
            <a:endParaRPr lang="en-US" b="1" dirty="0" smtClean="0">
              <a:solidFill>
                <a:schemeClr val="tx1"/>
              </a:solidFill>
            </a:endParaRPr>
          </a:p>
          <a:p>
            <a:pPr indent="449263" algn="l"/>
            <a:r>
              <a:rPr lang="en-US" b="1" dirty="0" err="1" smtClean="0">
                <a:solidFill>
                  <a:schemeClr val="tx1"/>
                </a:solidFill>
              </a:rPr>
              <a:t>trại</a:t>
            </a:r>
            <a:r>
              <a:rPr lang="en-US" b="1" dirty="0" smtClean="0">
                <a:solidFill>
                  <a:schemeClr val="tx1"/>
                </a:solidFill>
              </a:rPr>
              <a:t>. Sơ đồ </a:t>
            </a:r>
            <a:r>
              <a:rPr lang="en-US" b="1" dirty="0" err="1" smtClean="0">
                <a:solidFill>
                  <a:schemeClr val="tx1"/>
                </a:solidFill>
              </a:rPr>
              <a:t>trại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lớp</a:t>
            </a:r>
            <a:endParaRPr lang="en-US" b="1" dirty="0" smtClean="0">
              <a:solidFill>
                <a:schemeClr val="tx1"/>
              </a:solidFill>
            </a:endParaRPr>
          </a:p>
          <a:p>
            <a:pPr indent="449263" algn="l"/>
            <a:r>
              <a:rPr lang="en-US" b="1" dirty="0" err="1" smtClean="0">
                <a:solidFill>
                  <a:schemeClr val="tx1"/>
                </a:solidFill>
              </a:rPr>
              <a:t>như</a:t>
            </a:r>
            <a:r>
              <a:rPr lang="en-US" b="1" dirty="0" smtClean="0">
                <a:solidFill>
                  <a:schemeClr val="tx1"/>
                </a:solidFill>
              </a:rPr>
              <a:t> hình bên.</a:t>
            </a:r>
          </a:p>
          <a:p>
            <a:pPr indent="449263" algn="l"/>
            <a:r>
              <a:rPr lang="en-US" b="1" dirty="0" err="1" smtClean="0">
                <a:solidFill>
                  <a:schemeClr val="tx1"/>
                </a:solidFill>
              </a:rPr>
              <a:t>Cô</a:t>
            </a:r>
            <a:r>
              <a:rPr lang="en-US" b="1" dirty="0" smtClean="0">
                <a:solidFill>
                  <a:schemeClr val="tx1"/>
                </a:solidFill>
              </a:rPr>
              <a:t> Tổng phụ </a:t>
            </a:r>
            <a:r>
              <a:rPr lang="en-US" b="1" dirty="0" err="1" smtClean="0">
                <a:solidFill>
                  <a:schemeClr val="tx1"/>
                </a:solidFill>
              </a:rPr>
              <a:t>trách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muốn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đi</a:t>
            </a:r>
            <a:r>
              <a:rPr lang="en-US" b="1" dirty="0" smtClean="0">
                <a:solidFill>
                  <a:schemeClr val="tx1"/>
                </a:solidFill>
              </a:rPr>
              <a:t> một vòng qua tất cả các </a:t>
            </a:r>
            <a:r>
              <a:rPr lang="en-US" b="1" dirty="0" err="1" smtClean="0">
                <a:solidFill>
                  <a:schemeClr val="tx1"/>
                </a:solidFill>
              </a:rPr>
              <a:t>trại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cho</a:t>
            </a:r>
            <a:r>
              <a:rPr lang="en-US" b="1" dirty="0" smtClean="0">
                <a:solidFill>
                  <a:schemeClr val="tx1"/>
                </a:solidFill>
              </a:rPr>
              <a:t> không </a:t>
            </a:r>
            <a:r>
              <a:rPr lang="en-US" b="1" dirty="0" err="1" smtClean="0">
                <a:solidFill>
                  <a:schemeClr val="tx1"/>
                </a:solidFill>
              </a:rPr>
              <a:t>phải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tới</a:t>
            </a:r>
            <a:r>
              <a:rPr lang="en-US" b="1" dirty="0" smtClean="0">
                <a:solidFill>
                  <a:schemeClr val="tx1"/>
                </a:solidFill>
              </a:rPr>
              <a:t> trại nào hai </a:t>
            </a:r>
            <a:r>
              <a:rPr lang="en-US" b="1" dirty="0" err="1" smtClean="0">
                <a:solidFill>
                  <a:schemeClr val="tx1"/>
                </a:solidFill>
              </a:rPr>
              <a:t>lần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</a:p>
          <a:p>
            <a:pPr indent="449263" algn="l"/>
            <a:r>
              <a:rPr lang="en-US" b="1" dirty="0" err="1" smtClean="0">
                <a:solidFill>
                  <a:schemeClr val="tx1"/>
                </a:solidFill>
              </a:rPr>
              <a:t>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hãy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chỉ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giúp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cô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cách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nhé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</a:p>
          <a:p>
            <a:pPr indent="449263" algn="r"/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Bài</a:t>
            </a:r>
            <a:r>
              <a:rPr lang="en-US" b="1" dirty="0" smtClean="0">
                <a:solidFill>
                  <a:schemeClr val="tx1"/>
                </a:solidFill>
              </a:rPr>
              <a:t> 9* </a:t>
            </a:r>
            <a:r>
              <a:rPr lang="en-US" b="1" dirty="0" err="1" smtClean="0">
                <a:solidFill>
                  <a:schemeClr val="tx1"/>
                </a:solidFill>
              </a:rPr>
              <a:t>Đề</a:t>
            </a:r>
            <a:r>
              <a:rPr lang="en-US" b="1" dirty="0" smtClean="0">
                <a:solidFill>
                  <a:schemeClr val="tx1"/>
                </a:solidFill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</a:rPr>
              <a:t>Học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kì</a:t>
            </a:r>
            <a:r>
              <a:rPr lang="en-US" b="1" dirty="0" smtClean="0">
                <a:solidFill>
                  <a:schemeClr val="tx1"/>
                </a:solidFill>
              </a:rPr>
              <a:t> I </a:t>
            </a:r>
            <a:r>
              <a:rPr lang="en-US" b="1" dirty="0" err="1" smtClean="0">
                <a:solidFill>
                  <a:schemeClr val="tx1"/>
                </a:solidFill>
              </a:rPr>
              <a:t>Lớp</a:t>
            </a:r>
            <a:r>
              <a:rPr lang="en-US" b="1" dirty="0" smtClean="0">
                <a:solidFill>
                  <a:schemeClr val="tx1"/>
                </a:solidFill>
              </a:rPr>
              <a:t> 3, tr.24)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357950" y="2643182"/>
            <a:ext cx="1949074" cy="1449008"/>
            <a:chOff x="6357950" y="2643182"/>
            <a:chExt cx="1949074" cy="1449008"/>
          </a:xfrm>
        </p:grpSpPr>
        <p:sp>
          <p:nvSpPr>
            <p:cNvPr id="17" name="5-Point Star 16"/>
            <p:cNvSpPr/>
            <p:nvPr/>
          </p:nvSpPr>
          <p:spPr>
            <a:xfrm>
              <a:off x="6357950" y="2643182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929454" y="2643182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7429520" y="2643182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8001024" y="2643182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6357950" y="3194438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6357950" y="3765942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7980776" y="3786190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8001024" y="3194438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7429520" y="3194438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7429520" y="3786190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6929454" y="3194438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6929454" y="3786190"/>
              <a:ext cx="306000" cy="306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0118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7267" t="13225" r="1058" b="23825"/>
          <a:stretch>
            <a:fillRect/>
          </a:stretch>
        </p:blipFill>
        <p:spPr bwMode="auto">
          <a:xfrm>
            <a:off x="457200" y="1088441"/>
            <a:ext cx="8229600" cy="452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</a:rPr>
              <a:t>Thông qua ví dụ này giúp HS: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82000" cy="4981596"/>
          </a:xfrm>
        </p:spPr>
        <p:txBody>
          <a:bodyPr>
            <a:normAutofit fontScale="92500" lnSpcReduction="10000"/>
          </a:bodyPr>
          <a:lstStyle/>
          <a:p>
            <a:pPr marL="609600" indent="-609600" algn="l">
              <a:lnSpc>
                <a:spcPct val="110000"/>
              </a:lnSpc>
              <a:buFontTx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Khả năng vận dụng kiến thức về đường gấp khúc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kĩ</a:t>
            </a:r>
            <a:r>
              <a:rPr lang="en-US" b="1" dirty="0" smtClean="0">
                <a:solidFill>
                  <a:schemeClr val="tx1"/>
                </a:solidFill>
              </a:rPr>
              <a:t> năng thực hành </a:t>
            </a:r>
            <a:r>
              <a:rPr lang="vi-VN" b="1" dirty="0" smtClean="0">
                <a:solidFill>
                  <a:schemeClr val="tx1"/>
                </a:solidFill>
              </a:rPr>
              <a:t>vẽ</a:t>
            </a:r>
            <a:r>
              <a:rPr lang="en-US" b="1" dirty="0" smtClean="0">
                <a:solidFill>
                  <a:schemeClr val="tx1"/>
                </a:solidFill>
              </a:rPr>
              <a:t> đường gấp khúc </a:t>
            </a:r>
            <a:r>
              <a:rPr lang="en-US" b="1" dirty="0" err="1" smtClean="0">
                <a:solidFill>
                  <a:schemeClr val="tx1"/>
                </a:solidFill>
              </a:rPr>
              <a:t>vào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thực</a:t>
            </a:r>
            <a:r>
              <a:rPr lang="en-US" b="1" dirty="0" smtClean="0">
                <a:solidFill>
                  <a:schemeClr val="tx1"/>
                </a:solidFill>
              </a:rPr>
              <a:t> tế </a:t>
            </a:r>
            <a:r>
              <a:rPr lang="en-US" b="1" dirty="0" err="1" smtClean="0">
                <a:solidFill>
                  <a:schemeClr val="tx1"/>
                </a:solidFill>
              </a:rPr>
              <a:t>cuộc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sống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609600" indent="-609600" algn="l">
              <a:lnSpc>
                <a:spcPct val="110000"/>
              </a:lnSpc>
              <a:buFontTx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Thấy được ý nghĩa của những kiến thức về đường gấp khúc trong </a:t>
            </a:r>
            <a:r>
              <a:rPr lang="en-US" b="1" dirty="0" err="1" smtClean="0">
                <a:solidFill>
                  <a:schemeClr val="tx1"/>
                </a:solidFill>
              </a:rPr>
              <a:t>cuộc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sống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</a:p>
          <a:p>
            <a:pPr marL="609600" indent="-609600" algn="l">
              <a:lnSpc>
                <a:spcPct val="110000"/>
              </a:lnSpc>
              <a:buFontTx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Có thói quen vận dụng kiến thức và </a:t>
            </a:r>
            <a:r>
              <a:rPr lang="en-US" b="1" dirty="0" err="1" smtClean="0">
                <a:solidFill>
                  <a:schemeClr val="tx1"/>
                </a:solidFill>
              </a:rPr>
              <a:t>kĩ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năng</a:t>
            </a:r>
            <a:r>
              <a:rPr lang="en-US" b="1" dirty="0" smtClean="0">
                <a:solidFill>
                  <a:schemeClr val="tx1"/>
                </a:solidFill>
              </a:rPr>
              <a:t> về đường gấp khúc để </a:t>
            </a:r>
            <a:r>
              <a:rPr lang="en-US" b="1" dirty="0" err="1" smtClean="0">
                <a:solidFill>
                  <a:schemeClr val="tx1"/>
                </a:solidFill>
              </a:rPr>
              <a:t>xử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lí</a:t>
            </a:r>
            <a:r>
              <a:rPr lang="en-US" b="1" dirty="0" smtClean="0">
                <a:solidFill>
                  <a:schemeClr val="tx1"/>
                </a:solidFill>
              </a:rPr>
              <a:t> các tình huống gặp trong cuộc sống </a:t>
            </a:r>
            <a:r>
              <a:rPr lang="en-US" b="1" dirty="0" err="1" smtClean="0">
                <a:solidFill>
                  <a:schemeClr val="tx1"/>
                </a:solidFill>
              </a:rPr>
              <a:t>hàng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ngày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609600" indent="-609600" algn="l">
              <a:lnSpc>
                <a:spcPct val="110000"/>
              </a:lnSpc>
              <a:buFontTx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Phát triển năng lực tư duy hình học, năng lực giải quyết vấn đề, năng lực sáng tạo, …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0858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927" y="332509"/>
            <a:ext cx="8527473" cy="10945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</a:t>
            </a:r>
            <a:r>
              <a:rPr lang="en-US" b="1" dirty="0" err="1" smtClean="0">
                <a:solidFill>
                  <a:srgbClr val="FF0000"/>
                </a:solidFill>
              </a:rPr>
              <a:t>Trích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tư 22 của Bộ GD &amp; ĐT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về đánh giá học sinh tiểu 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91" y="1593273"/>
            <a:ext cx="8700653" cy="4987636"/>
          </a:xfrm>
        </p:spPr>
        <p:txBody>
          <a:bodyPr>
            <a:noAutofit/>
          </a:bodyPr>
          <a:lstStyle/>
          <a:p>
            <a:pPr lvl="0" algn="just"/>
            <a:r>
              <a:rPr lang="vi-VN" sz="2400" b="1" dirty="0">
                <a:solidFill>
                  <a:schemeClr val="accent1"/>
                </a:solidFill>
              </a:rPr>
              <a:t>Điều 6. </a:t>
            </a:r>
            <a:r>
              <a:rPr lang="vi-VN" sz="2400" b="1" dirty="0">
                <a:solidFill>
                  <a:schemeClr val="tx1"/>
                </a:solidFill>
              </a:rPr>
              <a:t>Đánh giá thường xuyên: </a:t>
            </a:r>
            <a:r>
              <a:rPr lang="vi-VN" sz="2400" b="1" dirty="0">
                <a:solidFill>
                  <a:srgbClr val="FF0000"/>
                </a:solidFill>
              </a:rPr>
              <a:t>bao gồm đánh giá thường xuyên về học tập và đánh giá thường xuyên về năng lực, phẩm chất</a:t>
            </a:r>
            <a:endParaRPr lang="en-US" sz="2400" b="1" dirty="0">
              <a:solidFill>
                <a:srgbClr val="FF0000"/>
              </a:solidFill>
            </a:endParaRPr>
          </a:p>
          <a:p>
            <a:pPr lvl="0" algn="just"/>
            <a:r>
              <a:rPr lang="vi-VN" sz="2400" b="1" dirty="0">
                <a:solidFill>
                  <a:schemeClr val="accent1"/>
                </a:solidFill>
              </a:rPr>
              <a:t>Điều 10. </a:t>
            </a:r>
            <a:r>
              <a:rPr lang="vi-VN" sz="2400" b="1" dirty="0">
                <a:solidFill>
                  <a:schemeClr val="tx1"/>
                </a:solidFill>
              </a:rPr>
              <a:t>Đánh giá định </a:t>
            </a:r>
            <a:r>
              <a:rPr lang="vi-VN" sz="2400" b="1" dirty="0" smtClean="0">
                <a:solidFill>
                  <a:schemeClr val="tx1"/>
                </a:solidFill>
              </a:rPr>
              <a:t>kì: </a:t>
            </a:r>
            <a:r>
              <a:rPr lang="vi-VN" sz="2400" b="1" dirty="0">
                <a:solidFill>
                  <a:srgbClr val="FF0000"/>
                </a:solidFill>
              </a:rPr>
              <a:t>bao gồm đánh giá định </a:t>
            </a:r>
            <a:r>
              <a:rPr lang="vi-VN" sz="2400" b="1" dirty="0" smtClean="0">
                <a:solidFill>
                  <a:srgbClr val="FF0000"/>
                </a:solidFill>
              </a:rPr>
              <a:t>k</a:t>
            </a:r>
            <a:r>
              <a:rPr lang="en-US" sz="2400" b="1" dirty="0">
                <a:solidFill>
                  <a:srgbClr val="FF0000"/>
                </a:solidFill>
              </a:rPr>
              <a:t>ì</a:t>
            </a:r>
            <a:r>
              <a:rPr lang="vi-VN" sz="2400" b="1" dirty="0" smtClean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về học tập và đánh giá định </a:t>
            </a:r>
            <a:r>
              <a:rPr lang="vi-VN" sz="2400" b="1" dirty="0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ì</a:t>
            </a:r>
            <a:r>
              <a:rPr lang="vi-VN" sz="2400" b="1" dirty="0" smtClean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về năng lực, phẩm </a:t>
            </a:r>
            <a:r>
              <a:rPr lang="vi-VN" sz="2400" b="1" dirty="0" smtClean="0">
                <a:solidFill>
                  <a:srgbClr val="FF0000"/>
                </a:solidFill>
              </a:rPr>
              <a:t>chất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vi-VN" sz="2400" b="1" dirty="0" smtClean="0">
                <a:solidFill>
                  <a:schemeClr val="tx1"/>
                </a:solidFill>
              </a:rPr>
              <a:t>Cụ </a:t>
            </a:r>
            <a:r>
              <a:rPr lang="vi-VN" sz="2400" b="1" dirty="0">
                <a:solidFill>
                  <a:schemeClr val="tx1"/>
                </a:solidFill>
              </a:rPr>
              <a:t>thể </a:t>
            </a:r>
            <a:r>
              <a:rPr lang="vi-VN" sz="2400" b="1" dirty="0" smtClean="0">
                <a:solidFill>
                  <a:schemeClr val="tx1"/>
                </a:solidFill>
              </a:rPr>
              <a:t>là: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vi-VN" sz="2400" b="1" i="1" dirty="0" smtClean="0">
                <a:solidFill>
                  <a:schemeClr val="tx1"/>
                </a:solidFill>
              </a:rPr>
              <a:t>Cuối </a:t>
            </a:r>
            <a:r>
              <a:rPr lang="vi-VN" sz="2400" b="1" i="1" dirty="0">
                <a:solidFill>
                  <a:schemeClr val="tx1"/>
                </a:solidFill>
              </a:rPr>
              <a:t>học </a:t>
            </a:r>
            <a:r>
              <a:rPr lang="vi-VN" sz="2400" b="1" i="1" dirty="0" smtClean="0">
                <a:solidFill>
                  <a:schemeClr val="tx1"/>
                </a:solidFill>
              </a:rPr>
              <a:t>kì </a:t>
            </a:r>
            <a:r>
              <a:rPr lang="vi-VN" sz="2400" b="1" i="1" dirty="0">
                <a:solidFill>
                  <a:schemeClr val="tx1"/>
                </a:solidFill>
              </a:rPr>
              <a:t>1 </a:t>
            </a:r>
            <a:r>
              <a:rPr lang="vi-VN" sz="2400" b="1" dirty="0">
                <a:solidFill>
                  <a:schemeClr val="tx1"/>
                </a:solidFill>
              </a:rPr>
              <a:t>và cuối năm học có bài kiểm tra định kì đối với các môn: Tiếng Việt, Toán, Khoa học, </a:t>
            </a:r>
            <a:r>
              <a:rPr lang="vi-VN" sz="2400" b="1" dirty="0" smtClean="0">
                <a:solidFill>
                  <a:schemeClr val="tx1"/>
                </a:solidFill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</a:rPr>
              <a:t>ị</a:t>
            </a:r>
            <a:r>
              <a:rPr lang="vi-VN" sz="2400" b="1" dirty="0" smtClean="0">
                <a:solidFill>
                  <a:schemeClr val="tx1"/>
                </a:solidFill>
              </a:rPr>
              <a:t>ch </a:t>
            </a:r>
            <a:r>
              <a:rPr lang="vi-VN" sz="2400" b="1" dirty="0">
                <a:solidFill>
                  <a:schemeClr val="tx1"/>
                </a:solidFill>
              </a:rPr>
              <a:t>sử, Địa </a:t>
            </a:r>
            <a:r>
              <a:rPr lang="vi-VN" sz="2400" b="1" dirty="0" smtClean="0">
                <a:solidFill>
                  <a:schemeClr val="tx1"/>
                </a:solidFill>
              </a:rPr>
              <a:t>lí, </a:t>
            </a:r>
            <a:r>
              <a:rPr lang="vi-VN" sz="2400" b="1" dirty="0">
                <a:solidFill>
                  <a:schemeClr val="tx1"/>
                </a:solidFill>
              </a:rPr>
              <a:t>Ngoại Ngữ, Tin học, Tiếng dân </a:t>
            </a:r>
            <a:r>
              <a:rPr lang="vi-VN" sz="2400" b="1" dirty="0" smtClean="0">
                <a:solidFill>
                  <a:schemeClr val="tx1"/>
                </a:solidFill>
              </a:rPr>
              <a:t>tộc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vi-VN" sz="2400" b="1" dirty="0" smtClean="0">
                <a:solidFill>
                  <a:schemeClr val="tx1"/>
                </a:solidFill>
              </a:rPr>
              <a:t>Riêng </a:t>
            </a:r>
            <a:r>
              <a:rPr lang="vi-VN" sz="2400" b="1" dirty="0">
                <a:solidFill>
                  <a:schemeClr val="tx1"/>
                </a:solidFill>
              </a:rPr>
              <a:t>với lớp 4 và lớp </a:t>
            </a:r>
            <a:r>
              <a:rPr lang="en-US" sz="2400" b="1" dirty="0">
                <a:solidFill>
                  <a:schemeClr val="tx1"/>
                </a:solidFill>
              </a:rPr>
              <a:t>5</a:t>
            </a:r>
            <a:r>
              <a:rPr lang="vi-VN" sz="2400" b="1" dirty="0" smtClean="0">
                <a:solidFill>
                  <a:schemeClr val="tx1"/>
                </a:solidFill>
              </a:rPr>
              <a:t> </a:t>
            </a:r>
            <a:r>
              <a:rPr lang="vi-VN" sz="2400" b="1" dirty="0">
                <a:solidFill>
                  <a:schemeClr val="tx1"/>
                </a:solidFill>
              </a:rPr>
              <a:t>thêm hai bài kiểm tra định </a:t>
            </a:r>
            <a:r>
              <a:rPr lang="vi-VN" sz="2400" b="1" dirty="0" smtClean="0">
                <a:solidFill>
                  <a:schemeClr val="tx1"/>
                </a:solidFill>
              </a:rPr>
              <a:t>kì </a:t>
            </a:r>
            <a:r>
              <a:rPr lang="vi-VN" sz="2400" b="1" dirty="0">
                <a:solidFill>
                  <a:schemeClr val="tx1"/>
                </a:solidFill>
              </a:rPr>
              <a:t>vào </a:t>
            </a:r>
            <a:r>
              <a:rPr lang="vi-VN" sz="2400" b="1" i="1" dirty="0">
                <a:solidFill>
                  <a:schemeClr val="tx1"/>
                </a:solidFill>
              </a:rPr>
              <a:t>giữa học kì 1 và giữa học </a:t>
            </a:r>
            <a:r>
              <a:rPr lang="en-US" sz="2400" b="1" i="1" dirty="0" err="1" smtClean="0">
                <a:solidFill>
                  <a:schemeClr val="tx1"/>
                </a:solidFill>
              </a:rPr>
              <a:t>kì</a:t>
            </a:r>
            <a:r>
              <a:rPr lang="vi-VN" sz="2400" b="1" i="1" dirty="0" smtClean="0">
                <a:solidFill>
                  <a:schemeClr val="tx1"/>
                </a:solidFill>
              </a:rPr>
              <a:t> </a:t>
            </a:r>
            <a:r>
              <a:rPr lang="vi-VN" sz="2400" b="1" i="1" dirty="0">
                <a:solidFill>
                  <a:schemeClr val="tx1"/>
                </a:solidFill>
              </a:rPr>
              <a:t>2 </a:t>
            </a:r>
            <a:r>
              <a:rPr lang="vi-VN" sz="2400" b="1" dirty="0">
                <a:solidFill>
                  <a:schemeClr val="tx1"/>
                </a:solidFill>
              </a:rPr>
              <a:t>đối với môn Tiếng Việt và </a:t>
            </a:r>
            <a:r>
              <a:rPr lang="vi-VN" sz="2400" b="1" dirty="0" smtClean="0">
                <a:solidFill>
                  <a:schemeClr val="tx1"/>
                </a:solidFill>
              </a:rPr>
              <a:t>môn Toán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4342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LỚP 3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6106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hlink"/>
                </a:solidFill>
              </a:rPr>
              <a:t>Ví dụ 3.1</a:t>
            </a:r>
          </a:p>
          <a:p>
            <a:pPr algn="l">
              <a:lnSpc>
                <a:spcPct val="120000"/>
              </a:lnSpc>
            </a:pPr>
            <a:r>
              <a:rPr lang="en-US" b="1" dirty="0" err="1" smtClean="0">
                <a:solidFill>
                  <a:srgbClr val="CC3300"/>
                </a:solidFill>
              </a:rPr>
              <a:t>Để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tích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hợp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kiến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thức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và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kĩ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năng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về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đo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độ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dài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và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tiền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Việt</a:t>
            </a:r>
            <a:r>
              <a:rPr lang="en-US" b="1" dirty="0" smtClean="0">
                <a:solidFill>
                  <a:srgbClr val="CC3300"/>
                </a:solidFill>
              </a:rPr>
              <a:t> Nam, </a:t>
            </a:r>
            <a:r>
              <a:rPr lang="en-US" b="1" dirty="0" err="1" smtClean="0">
                <a:solidFill>
                  <a:srgbClr val="CC3300"/>
                </a:solidFill>
              </a:rPr>
              <a:t>ta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tạo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ra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tình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huống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để</a:t>
            </a:r>
            <a:r>
              <a:rPr lang="en-US" b="1" dirty="0" smtClean="0">
                <a:solidFill>
                  <a:srgbClr val="CC3300"/>
                </a:solidFill>
              </a:rPr>
              <a:t> HS </a:t>
            </a:r>
            <a:r>
              <a:rPr lang="en-US" b="1" dirty="0" err="1" smtClean="0">
                <a:solidFill>
                  <a:srgbClr val="CC3300"/>
                </a:solidFill>
              </a:rPr>
              <a:t>vận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dụng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vào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cuộc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sống</a:t>
            </a:r>
            <a:r>
              <a:rPr lang="en-US" b="1" dirty="0" smtClean="0">
                <a:solidFill>
                  <a:srgbClr val="CC3300"/>
                </a:solidFill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en-US" b="1" dirty="0" err="1" smtClean="0">
                <a:solidFill>
                  <a:schemeClr val="tx1"/>
                </a:solidFill>
              </a:rPr>
              <a:t>Em</a:t>
            </a:r>
            <a:r>
              <a:rPr lang="en-US" b="1" dirty="0" smtClean="0">
                <a:solidFill>
                  <a:schemeClr val="tx1"/>
                </a:solidFill>
              </a:rPr>
              <a:t> tìm hiểu rồi điền số thích hợp vào chỗ trống:</a:t>
            </a:r>
          </a:p>
          <a:p>
            <a:pPr marL="266700" indent="-266700" algn="l">
              <a:lnSpc>
                <a:spcPct val="12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a) </a:t>
            </a:r>
            <a:r>
              <a:rPr lang="en-US" b="1" dirty="0" err="1" smtClean="0">
                <a:solidFill>
                  <a:schemeClr val="tx1"/>
                </a:solidFill>
              </a:rPr>
              <a:t>Mỗi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áo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em</a:t>
            </a:r>
            <a:r>
              <a:rPr lang="en-US" b="1" dirty="0" smtClean="0">
                <a:solidFill>
                  <a:schemeClr val="tx1"/>
                </a:solidFill>
              </a:rPr>
              <a:t> may </a:t>
            </a:r>
            <a:r>
              <a:rPr lang="en-US" b="1" dirty="0" err="1" smtClean="0">
                <a:solidFill>
                  <a:schemeClr val="tx1"/>
                </a:solidFill>
              </a:rPr>
              <a:t>hết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khoảng</a:t>
            </a:r>
            <a:r>
              <a:rPr lang="en-US" b="1" dirty="0" smtClean="0">
                <a:solidFill>
                  <a:schemeClr val="tx1"/>
                </a:solidFill>
              </a:rPr>
              <a:t> …….m </a:t>
            </a:r>
            <a:r>
              <a:rPr lang="en-US" b="1" dirty="0" err="1" smtClean="0">
                <a:solidFill>
                  <a:schemeClr val="tx1"/>
                </a:solidFill>
              </a:rPr>
              <a:t>vải</a:t>
            </a:r>
            <a:r>
              <a:rPr lang="en-US" b="1" dirty="0" smtClean="0">
                <a:solidFill>
                  <a:schemeClr val="tx1"/>
                </a:solidFill>
              </a:rPr>
              <a:t>. (</a:t>
            </a:r>
            <a:r>
              <a:rPr lang="en-US" b="1" dirty="0" err="1" smtClean="0">
                <a:solidFill>
                  <a:schemeClr val="tx1"/>
                </a:solidFill>
              </a:rPr>
              <a:t>Chẳng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hạn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mỗi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áo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bạn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Hoa</a:t>
            </a:r>
            <a:r>
              <a:rPr lang="en-US" b="1" dirty="0" smtClean="0">
                <a:solidFill>
                  <a:schemeClr val="tx1"/>
                </a:solidFill>
              </a:rPr>
              <a:t> may </a:t>
            </a:r>
            <a:r>
              <a:rPr lang="en-US" b="1" dirty="0" err="1" smtClean="0">
                <a:solidFill>
                  <a:schemeClr val="tx1"/>
                </a:solidFill>
              </a:rPr>
              <a:t>hết</a:t>
            </a:r>
            <a:r>
              <a:rPr lang="en-US" b="1" dirty="0" smtClean="0">
                <a:solidFill>
                  <a:schemeClr val="tx1"/>
                </a:solidFill>
              </a:rPr>
              <a:t> 3m </a:t>
            </a:r>
            <a:r>
              <a:rPr lang="en-US" b="1" dirty="0" err="1" smtClean="0">
                <a:solidFill>
                  <a:schemeClr val="tx1"/>
                </a:solidFill>
              </a:rPr>
              <a:t>vải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marL="266700" indent="-266700" algn="l">
              <a:lnSpc>
                <a:spcPct val="12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b) </a:t>
            </a:r>
            <a:r>
              <a:rPr lang="en-US" b="1" dirty="0" err="1" smtClean="0">
                <a:solidFill>
                  <a:schemeClr val="tx1"/>
                </a:solidFill>
              </a:rPr>
              <a:t>Mỗi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năm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mẹ</a:t>
            </a:r>
            <a:r>
              <a:rPr lang="en-US" b="1" dirty="0" smtClean="0">
                <a:solidFill>
                  <a:schemeClr val="tx1"/>
                </a:solidFill>
              </a:rPr>
              <a:t> may </a:t>
            </a:r>
            <a:r>
              <a:rPr lang="en-US" b="1" dirty="0" err="1" smtClean="0">
                <a:solidFill>
                  <a:schemeClr val="tx1"/>
                </a:solidFill>
              </a:rPr>
              <a:t>cho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em</a:t>
            </a:r>
            <a:r>
              <a:rPr lang="en-US" b="1" dirty="0" smtClean="0">
                <a:solidFill>
                  <a:schemeClr val="tx1"/>
                </a:solidFill>
              </a:rPr>
              <a:t> ……. </a:t>
            </a:r>
            <a:r>
              <a:rPr lang="en-US" b="1" dirty="0" err="1" smtClean="0">
                <a:solidFill>
                  <a:schemeClr val="tx1"/>
                </a:solidFill>
              </a:rPr>
              <a:t>bộ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áo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266700" indent="-266700" algn="l">
              <a:lnSpc>
                <a:spcPct val="12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c) </a:t>
            </a:r>
            <a:r>
              <a:rPr lang="en-US" b="1" dirty="0" err="1" smtClean="0">
                <a:solidFill>
                  <a:schemeClr val="tx1"/>
                </a:solidFill>
              </a:rPr>
              <a:t>Mỗi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năm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cần</a:t>
            </a:r>
            <a:r>
              <a:rPr lang="en-US" b="1" dirty="0" smtClean="0">
                <a:solidFill>
                  <a:schemeClr val="tx1"/>
                </a:solidFill>
              </a:rPr>
              <a:t> ……..m </a:t>
            </a:r>
            <a:r>
              <a:rPr lang="en-US" b="1" dirty="0" err="1" smtClean="0">
                <a:solidFill>
                  <a:schemeClr val="tx1"/>
                </a:solidFill>
              </a:rPr>
              <a:t>vải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để</a:t>
            </a:r>
            <a:r>
              <a:rPr lang="en-US" b="1" dirty="0" smtClean="0">
                <a:solidFill>
                  <a:schemeClr val="tx1"/>
                </a:solidFill>
              </a:rPr>
              <a:t> may </a:t>
            </a:r>
            <a:r>
              <a:rPr lang="en-US" b="1" dirty="0" err="1" smtClean="0">
                <a:solidFill>
                  <a:schemeClr val="tx1"/>
                </a:solidFill>
              </a:rPr>
              <a:t>quần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áo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266700" indent="-266700" algn="l">
              <a:lnSpc>
                <a:spcPct val="12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d) </a:t>
            </a:r>
            <a:r>
              <a:rPr lang="en-US" b="1" dirty="0" err="1" smtClean="0">
                <a:solidFill>
                  <a:schemeClr val="tx1"/>
                </a:solidFill>
              </a:rPr>
              <a:t>Nếu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mỗi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mét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vải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giá</a:t>
            </a:r>
            <a:r>
              <a:rPr lang="en-US" b="1" dirty="0" smtClean="0">
                <a:solidFill>
                  <a:schemeClr val="tx1"/>
                </a:solidFill>
              </a:rPr>
              <a:t> 35 </a:t>
            </a:r>
            <a:r>
              <a:rPr lang="en-US" b="1" dirty="0" err="1" smtClean="0">
                <a:solidFill>
                  <a:schemeClr val="tx1"/>
                </a:solidFill>
              </a:rPr>
              <a:t>nghìn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đồng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thì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mỗi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năm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mẹ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dành</a:t>
            </a:r>
            <a:r>
              <a:rPr lang="en-US" b="1" dirty="0" smtClean="0">
                <a:solidFill>
                  <a:schemeClr val="tx1"/>
                </a:solidFill>
              </a:rPr>
              <a:t> ………….. </a:t>
            </a:r>
            <a:r>
              <a:rPr lang="en-US" b="1" dirty="0" err="1" smtClean="0">
                <a:solidFill>
                  <a:schemeClr val="tx1"/>
                </a:solidFill>
              </a:rPr>
              <a:t>nghìn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đồng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để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mua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vải</a:t>
            </a:r>
            <a:r>
              <a:rPr lang="en-US" b="1" dirty="0" smtClean="0">
                <a:solidFill>
                  <a:schemeClr val="tx1"/>
                </a:solidFill>
              </a:rPr>
              <a:t> may </a:t>
            </a:r>
            <a:r>
              <a:rPr lang="en-US" b="1" dirty="0" err="1" smtClean="0">
                <a:solidFill>
                  <a:schemeClr val="tx1"/>
                </a:solidFill>
              </a:rPr>
              <a:t>quần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áo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endParaRPr lang="en-US" b="1" dirty="0" smtClean="0">
              <a:solidFill>
                <a:schemeClr val="hlin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248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</a:rPr>
              <a:t>Thông qua ví dụ này giúp HS: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534400" cy="472440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Khả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dụng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kĩ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nhân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với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một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chữ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thực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hành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phép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tính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với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dài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tiền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tệ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Thấy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được</a:t>
            </a:r>
            <a:r>
              <a:rPr lang="en-US" b="1" dirty="0" smtClean="0">
                <a:solidFill>
                  <a:schemeClr val="tx1"/>
                </a:solidFill>
              </a:rPr>
              <a:t> ý </a:t>
            </a:r>
            <a:r>
              <a:rPr lang="en-US" b="1" dirty="0" err="1" smtClean="0">
                <a:solidFill>
                  <a:schemeClr val="tx1"/>
                </a:solidFill>
              </a:rPr>
              <a:t>nghĩa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những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kiến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thức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kĩ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về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dài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về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tiền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Việt</a:t>
            </a:r>
            <a:r>
              <a:rPr lang="en-US" b="1" dirty="0" smtClean="0">
                <a:solidFill>
                  <a:schemeClr val="tx1"/>
                </a:solidFill>
              </a:rPr>
              <a:t> Nam  </a:t>
            </a:r>
            <a:r>
              <a:rPr lang="en-US" b="1" dirty="0" err="1" smtClean="0">
                <a:solidFill>
                  <a:schemeClr val="tx1"/>
                </a:solidFill>
              </a:rPr>
              <a:t>trong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cuộc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thường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ngày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Nâng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r>
              <a:rPr lang="en-US" b="1" dirty="0" smtClean="0">
                <a:solidFill>
                  <a:schemeClr val="tx1"/>
                </a:solidFill>
              </a:rPr>
              <a:t> ý </a:t>
            </a:r>
            <a:r>
              <a:rPr lang="en-US" b="1" dirty="0" err="1" smtClean="0">
                <a:solidFill>
                  <a:schemeClr val="tx1"/>
                </a:solidFill>
              </a:rPr>
              <a:t>thức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đối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với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bố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mẹ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đình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Phát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triển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lực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tính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toán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năng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lực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giải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quyết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vấn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đề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năng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lực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giao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tiếp</a:t>
            </a:r>
            <a:r>
              <a:rPr lang="en-US" b="1" dirty="0" smtClean="0">
                <a:solidFill>
                  <a:schemeClr val="tx1"/>
                </a:solidFill>
              </a:rPr>
              <a:t>,….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714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VÍ DỤ 3.2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382000" cy="51816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CC3300"/>
                </a:solidFill>
              </a:rPr>
              <a:t>Khi</a:t>
            </a:r>
            <a:r>
              <a:rPr lang="en-US" b="1" dirty="0" smtClean="0">
                <a:solidFill>
                  <a:srgbClr val="CC3300"/>
                </a:solidFill>
              </a:rPr>
              <a:t> học về tiền Việt Nam, ta tạo ra tình huống để HS vận dụng vào cuộc sống: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err="1" smtClean="0">
                <a:solidFill>
                  <a:schemeClr val="tx1"/>
                </a:solidFill>
              </a:rPr>
              <a:t>Mẹ</a:t>
            </a:r>
            <a:r>
              <a:rPr lang="en-US" b="1" dirty="0" smtClean="0">
                <a:solidFill>
                  <a:schemeClr val="tx1"/>
                </a:solidFill>
              </a:rPr>
              <a:t> cho Huyền 100 000 đồng mua sắm dụng cụ thể thao. Vào </a:t>
            </a:r>
            <a:r>
              <a:rPr lang="en-US" b="1" dirty="0" err="1" smtClean="0">
                <a:solidFill>
                  <a:schemeClr val="tx1"/>
                </a:solidFill>
              </a:rPr>
              <a:t>cửa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hàng</a:t>
            </a:r>
            <a:r>
              <a:rPr lang="en-US" b="1" dirty="0" smtClean="0">
                <a:solidFill>
                  <a:schemeClr val="tx1"/>
                </a:solidFill>
              </a:rPr>
              <a:t>, Huyền nhìn thấy </a:t>
            </a:r>
            <a:r>
              <a:rPr lang="en-US" b="1" dirty="0" err="1" smtClean="0">
                <a:solidFill>
                  <a:schemeClr val="tx1"/>
                </a:solidFill>
              </a:rPr>
              <a:t>một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đôi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giày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thể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thao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giá</a:t>
            </a:r>
            <a:r>
              <a:rPr lang="en-US" b="1" dirty="0" smtClean="0">
                <a:solidFill>
                  <a:schemeClr val="tx1"/>
                </a:solidFill>
              </a:rPr>
              <a:t> 50 000 đồng, một chiếc vợt cầu lông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giá</a:t>
            </a:r>
            <a:r>
              <a:rPr lang="en-US" b="1" dirty="0" smtClean="0">
                <a:solidFill>
                  <a:schemeClr val="tx1"/>
                </a:solidFill>
              </a:rPr>
              <a:t> 20 000 đồng và một quả cầu lông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giá</a:t>
            </a:r>
            <a:r>
              <a:rPr lang="en-US" b="1" dirty="0" smtClean="0">
                <a:solidFill>
                  <a:schemeClr val="tx1"/>
                </a:solidFill>
              </a:rPr>
              <a:t> 5000 đồng.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    	Em hãy giúp bạn sử dụng hết số tiền mẹ cho </a:t>
            </a:r>
            <a:r>
              <a:rPr lang="en-US" b="1" dirty="0" err="1" smtClean="0">
                <a:solidFill>
                  <a:schemeClr val="tx1"/>
                </a:solidFill>
              </a:rPr>
              <a:t>để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mua</a:t>
            </a:r>
            <a:r>
              <a:rPr lang="en-US" b="1" dirty="0" smtClean="0">
                <a:solidFill>
                  <a:schemeClr val="tx1"/>
                </a:solidFill>
              </a:rPr>
              <a:t> ba loại hàng nói trên </a:t>
            </a:r>
            <a:r>
              <a:rPr lang="en-US" b="1" dirty="0" err="1" smtClean="0">
                <a:solidFill>
                  <a:schemeClr val="tx1"/>
                </a:solidFill>
              </a:rPr>
              <a:t>nhé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</a:rPr>
              <a:t> 9* </a:t>
            </a:r>
            <a:r>
              <a:rPr lang="en-US" sz="2400" b="1" dirty="0" err="1" smtClean="0">
                <a:solidFill>
                  <a:schemeClr val="tx1"/>
                </a:solidFill>
              </a:rPr>
              <a:t>Đề</a:t>
            </a:r>
            <a:r>
              <a:rPr lang="en-US" sz="2400" b="1" dirty="0" smtClean="0">
                <a:solidFill>
                  <a:schemeClr val="tx1"/>
                </a:solidFill>
              </a:rPr>
              <a:t> 6 </a:t>
            </a:r>
            <a:r>
              <a:rPr lang="en-US" sz="2400" b="1" dirty="0" err="1" smtClean="0">
                <a:solidFill>
                  <a:schemeClr val="tx1"/>
                </a:solidFill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kì</a:t>
            </a:r>
            <a:r>
              <a:rPr lang="en-US" sz="2400" b="1" dirty="0" smtClean="0">
                <a:solidFill>
                  <a:schemeClr val="tx1"/>
                </a:solidFill>
              </a:rPr>
              <a:t> II </a:t>
            </a:r>
            <a:r>
              <a:rPr lang="en-US" sz="2400" b="1" dirty="0" err="1" smtClean="0">
                <a:solidFill>
                  <a:schemeClr val="tx1"/>
                </a:solidFill>
              </a:rPr>
              <a:t>Lớp</a:t>
            </a:r>
            <a:r>
              <a:rPr lang="en-US" sz="2400" b="1" dirty="0" smtClean="0">
                <a:solidFill>
                  <a:schemeClr val="tx1"/>
                </a:solidFill>
              </a:rPr>
              <a:t> 3, tr.36)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8268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6904" t="45476" r="1486" b="6032"/>
          <a:stretch>
            <a:fillRect/>
          </a:stretch>
        </p:blipFill>
        <p:spPr bwMode="auto">
          <a:xfrm>
            <a:off x="457200" y="1124744"/>
            <a:ext cx="8435280" cy="396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</a:rPr>
              <a:t>Thông qua ví dụ này giúp HS: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8763000" cy="4343400"/>
          </a:xfrm>
        </p:spPr>
        <p:txBody>
          <a:bodyPr/>
          <a:lstStyle/>
          <a:p>
            <a:pPr marL="538163" indent="-538163" algn="l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Củng </a:t>
            </a:r>
            <a:r>
              <a:rPr lang="en-US" b="1" dirty="0" err="1" smtClean="0">
                <a:solidFill>
                  <a:schemeClr val="tx1"/>
                </a:solidFill>
              </a:rPr>
              <a:t>cố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kĩ</a:t>
            </a:r>
            <a:r>
              <a:rPr lang="en-US" b="1" dirty="0" smtClean="0">
                <a:solidFill>
                  <a:schemeClr val="tx1"/>
                </a:solidFill>
              </a:rPr>
              <a:t> năng tính toán với các số </a:t>
            </a:r>
            <a:r>
              <a:rPr lang="en-US" b="1" dirty="0" err="1" smtClean="0">
                <a:solidFill>
                  <a:schemeClr val="tx1"/>
                </a:solidFill>
              </a:rPr>
              <a:t>tròn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nghìn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538163" indent="-538163" algn="l"/>
            <a:r>
              <a:rPr lang="en-US" b="1" dirty="0" smtClean="0">
                <a:solidFill>
                  <a:schemeClr val="tx1"/>
                </a:solidFill>
              </a:rPr>
              <a:t>2.  Có ý thức sử dụng hiệu quả đồng tiền phục </a:t>
            </a:r>
            <a:r>
              <a:rPr lang="en-US" b="1" dirty="0" err="1" smtClean="0">
                <a:solidFill>
                  <a:schemeClr val="tx1"/>
                </a:solidFill>
              </a:rPr>
              <a:t>vụ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mục</a:t>
            </a:r>
            <a:r>
              <a:rPr lang="en-US" b="1" dirty="0" smtClean="0">
                <a:solidFill>
                  <a:schemeClr val="tx1"/>
                </a:solidFill>
              </a:rPr>
              <a:t> tiêu đã </a:t>
            </a:r>
            <a:r>
              <a:rPr lang="en-US" b="1" dirty="0" err="1" smtClean="0">
                <a:solidFill>
                  <a:schemeClr val="tx1"/>
                </a:solidFill>
              </a:rPr>
              <a:t>đặt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447675" indent="-447675" algn="l"/>
            <a:r>
              <a:rPr lang="en-US" b="1" dirty="0" smtClean="0">
                <a:solidFill>
                  <a:schemeClr val="tx1"/>
                </a:solidFill>
              </a:rPr>
              <a:t>3. Phát triển năng lực tính toán, năng lực </a:t>
            </a:r>
            <a:r>
              <a:rPr lang="en-US" b="1" dirty="0" err="1" smtClean="0">
                <a:solidFill>
                  <a:schemeClr val="tx1"/>
                </a:solidFill>
              </a:rPr>
              <a:t>giải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quyết</a:t>
            </a:r>
            <a:r>
              <a:rPr lang="en-US" b="1" dirty="0" smtClean="0">
                <a:solidFill>
                  <a:schemeClr val="tx1"/>
                </a:solidFill>
              </a:rPr>
              <a:t> vấn đề, năng lực tư duy toán </a:t>
            </a:r>
            <a:r>
              <a:rPr lang="en-US" b="1" dirty="0" err="1" smtClean="0">
                <a:solidFill>
                  <a:schemeClr val="tx1"/>
                </a:solidFill>
              </a:rPr>
              <a:t>học</a:t>
            </a:r>
            <a:r>
              <a:rPr lang="en-US" b="1" dirty="0" smtClean="0">
                <a:solidFill>
                  <a:schemeClr val="tx1"/>
                </a:solidFill>
              </a:rPr>
              <a:t>,…</a:t>
            </a:r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7207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LỚP 4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20688"/>
            <a:ext cx="8229600" cy="5898976"/>
          </a:xfrm>
        </p:spPr>
        <p:txBody>
          <a:bodyPr>
            <a:normAutofit/>
          </a:bodyPr>
          <a:lstStyle/>
          <a:p>
            <a:r>
              <a:rPr lang="en-US" b="1" dirty="0" smtClean="0"/>
              <a:t>VÍ DỤ 4.1 </a:t>
            </a:r>
          </a:p>
          <a:p>
            <a:pPr algn="just"/>
            <a:r>
              <a:rPr lang="en-US" b="1" dirty="0" smtClean="0">
                <a:solidFill>
                  <a:srgbClr val="CC3300"/>
                </a:solidFill>
              </a:rPr>
              <a:t>Khi học thống kê số liệu, so sánh số đo </a:t>
            </a:r>
            <a:r>
              <a:rPr lang="en-US" b="1" dirty="0" err="1" smtClean="0">
                <a:solidFill>
                  <a:srgbClr val="CC3300"/>
                </a:solidFill>
              </a:rPr>
              <a:t>độ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dài</a:t>
            </a:r>
            <a:r>
              <a:rPr lang="en-US" b="1" dirty="0" smtClean="0">
                <a:solidFill>
                  <a:srgbClr val="CC3300"/>
                </a:solidFill>
              </a:rPr>
              <a:t>, ta tạo tình huống sau cho HS </a:t>
            </a:r>
            <a:r>
              <a:rPr lang="en-US" b="1" dirty="0" err="1" smtClean="0">
                <a:solidFill>
                  <a:srgbClr val="CC3300"/>
                </a:solidFill>
              </a:rPr>
              <a:t>vận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dụng</a:t>
            </a:r>
            <a:r>
              <a:rPr lang="en-US" b="1" dirty="0" smtClean="0">
                <a:solidFill>
                  <a:srgbClr val="CC3300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Đường bộ từ Hà </a:t>
            </a:r>
            <a:r>
              <a:rPr lang="en-US" b="1" dirty="0" err="1" smtClean="0">
                <a:solidFill>
                  <a:schemeClr val="tx1"/>
                </a:solidFill>
              </a:rPr>
              <a:t>Nội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một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</a:t>
            </a:r>
            <a:r>
              <a:rPr lang="en-US" b="1" dirty="0" smtClean="0">
                <a:solidFill>
                  <a:schemeClr val="tx1"/>
                </a:solidFill>
              </a:rPr>
              <a:t> thành phố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được thống kê </a:t>
            </a:r>
            <a:r>
              <a:rPr lang="en-US" b="1" dirty="0" err="1" smtClean="0">
                <a:solidFill>
                  <a:schemeClr val="tx1"/>
                </a:solidFill>
              </a:rPr>
              <a:t>trong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bảng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algn="r"/>
            <a:endParaRPr lang="en-US" b="1" dirty="0" smtClean="0">
              <a:solidFill>
                <a:schemeClr val="tx1"/>
              </a:solidFill>
            </a:endParaRPr>
          </a:p>
          <a:p>
            <a:pPr algn="r"/>
            <a:endParaRPr lang="en-US" b="1" dirty="0" smtClean="0">
              <a:solidFill>
                <a:schemeClr val="tx1"/>
              </a:solidFill>
            </a:endParaRPr>
          </a:p>
          <a:p>
            <a:pPr algn="r"/>
            <a:endParaRPr lang="en-US" b="1" dirty="0" smtClean="0">
              <a:solidFill>
                <a:schemeClr val="tx1"/>
              </a:solidFill>
            </a:endParaRPr>
          </a:p>
          <a:p>
            <a:pPr algn="r"/>
            <a:endParaRPr lang="en-US" b="1" dirty="0" smtClean="0">
              <a:solidFill>
                <a:schemeClr val="tx1"/>
              </a:solidFill>
            </a:endParaRPr>
          </a:p>
          <a:p>
            <a:pPr algn="r"/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7225806"/>
              </p:ext>
            </p:extLst>
          </p:nvPr>
        </p:nvGraphicFramePr>
        <p:xfrm>
          <a:off x="1619272" y="3356992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dirty="0" smtClean="0"/>
                        <a:t>Từ Hà</a:t>
                      </a:r>
                      <a:r>
                        <a:rPr lang="en-US" sz="2400" b="1" baseline="0" dirty="0" smtClean="0"/>
                        <a:t> Nội đi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Chiều</a:t>
                      </a:r>
                      <a:r>
                        <a:rPr lang="en-US" sz="2400" b="1" baseline="0" dirty="0" smtClean="0"/>
                        <a:t> dài q</a:t>
                      </a:r>
                      <a:r>
                        <a:rPr lang="en-US" sz="2400" b="1" dirty="0" smtClean="0"/>
                        <a:t>uãng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đường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khoảng</a:t>
                      </a:r>
                      <a:r>
                        <a:rPr lang="en-US" sz="2400" b="1" baseline="0" dirty="0" smtClean="0"/>
                        <a:t> (km)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Cần</a:t>
                      </a:r>
                      <a:r>
                        <a:rPr lang="en-US" sz="2400" b="1" baseline="0" dirty="0" smtClean="0"/>
                        <a:t> Thơ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1888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Đà</a:t>
                      </a:r>
                      <a:r>
                        <a:rPr lang="en-US" sz="2400" b="1" baseline="0" dirty="0" smtClean="0"/>
                        <a:t> Nẵng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 763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Hải</a:t>
                      </a:r>
                      <a:r>
                        <a:rPr lang="en-US" sz="2400" b="1" baseline="0" dirty="0" smtClean="0"/>
                        <a:t> Phòng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 104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Huế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 658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TP.</a:t>
                      </a:r>
                      <a:r>
                        <a:rPr lang="en-US" sz="2400" b="1" baseline="0" dirty="0" smtClean="0"/>
                        <a:t> Hồ Chí Minh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1719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4842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/>
              <a:t>các thành phố trên ghi theo thứ tự chiều dài đường bộ từ Hà Nội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phố</a:t>
            </a:r>
            <a:r>
              <a:rPr lang="en-US" b="1" dirty="0" smtClean="0"/>
              <a:t>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giảm</a:t>
            </a:r>
            <a:r>
              <a:rPr lang="en-US" b="1" dirty="0" smtClean="0"/>
              <a:t> </a:t>
            </a:r>
            <a:r>
              <a:rPr lang="en-US" b="1" dirty="0"/>
              <a:t>dần </a:t>
            </a:r>
            <a:r>
              <a:rPr lang="en-US" b="1" dirty="0" err="1" smtClean="0"/>
              <a:t>là</a:t>
            </a:r>
            <a:r>
              <a:rPr lang="en-US" b="1" dirty="0" smtClean="0"/>
              <a:t> ……………………………………</a:t>
            </a:r>
          </a:p>
          <a:p>
            <a:pPr marL="447675" indent="-447675">
              <a:buNone/>
            </a:pPr>
            <a:r>
              <a:rPr lang="en-US" b="1" dirty="0" smtClean="0"/>
              <a:t>b) </a:t>
            </a:r>
            <a:r>
              <a:rPr lang="en-US" b="1" dirty="0"/>
              <a:t>Đường bộ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phố</a:t>
            </a:r>
            <a:r>
              <a:rPr lang="en-US" b="1" dirty="0" smtClean="0"/>
              <a:t> </a:t>
            </a:r>
            <a:r>
              <a:rPr lang="en-US" b="1" dirty="0"/>
              <a:t>Hồ Chí Minh qua Hà Nội đến Hải Phòng </a:t>
            </a:r>
            <a:r>
              <a:rPr lang="en-US" b="1" dirty="0" err="1" smtClean="0"/>
              <a:t>dài</a:t>
            </a:r>
            <a:r>
              <a:rPr lang="en-US" b="1" dirty="0" smtClean="0"/>
              <a:t> ………… </a:t>
            </a:r>
            <a:r>
              <a:rPr lang="en-US" b="1" dirty="0" err="1" smtClean="0"/>
              <a:t>ki-lô-mét</a:t>
            </a:r>
            <a:r>
              <a:rPr lang="en-US" b="1" dirty="0" smtClean="0"/>
              <a:t>.</a:t>
            </a:r>
          </a:p>
          <a:p>
            <a:pPr marL="447675" indent="-447675">
              <a:buNone/>
            </a:pPr>
            <a:r>
              <a:rPr lang="en-US" b="1" dirty="0" smtClean="0"/>
              <a:t>c) </a:t>
            </a:r>
            <a:r>
              <a:rPr lang="en-US" b="1" dirty="0" err="1" smtClean="0"/>
              <a:t>Nếu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bình</a:t>
            </a:r>
            <a:r>
              <a:rPr lang="en-US" b="1" dirty="0" smtClean="0"/>
              <a:t> </a:t>
            </a:r>
            <a:r>
              <a:rPr lang="en-US" b="1" dirty="0" err="1" smtClean="0"/>
              <a:t>mỗi</a:t>
            </a:r>
            <a:r>
              <a:rPr lang="en-US" b="1" dirty="0" smtClean="0"/>
              <a:t> </a:t>
            </a:r>
            <a:r>
              <a:rPr lang="en-US" b="1" dirty="0" err="1" smtClean="0"/>
              <a:t>giờ</a:t>
            </a:r>
            <a:r>
              <a:rPr lang="en-US" b="1" dirty="0" smtClean="0"/>
              <a:t> ô </a:t>
            </a:r>
            <a:r>
              <a:rPr lang="en-US" b="1" dirty="0" err="1" smtClean="0"/>
              <a:t>tô</a:t>
            </a:r>
            <a:r>
              <a:rPr lang="en-US" b="1" dirty="0" smtClean="0"/>
              <a:t> </a:t>
            </a:r>
            <a:r>
              <a:rPr lang="en-US" b="1" dirty="0" err="1" smtClean="0"/>
              <a:t>đi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 47km </a:t>
            </a:r>
            <a:r>
              <a:rPr lang="en-US" b="1" dirty="0" err="1" smtClean="0"/>
              <a:t>thì</a:t>
            </a:r>
            <a:r>
              <a:rPr lang="en-US" b="1" dirty="0" smtClean="0"/>
              <a:t> </a:t>
            </a:r>
            <a:r>
              <a:rPr lang="en-US" b="1" dirty="0" err="1" smtClean="0"/>
              <a:t>xe</a:t>
            </a:r>
            <a:r>
              <a:rPr lang="en-US" b="1" dirty="0" smtClean="0"/>
              <a:t> </a:t>
            </a:r>
            <a:r>
              <a:rPr lang="en-US" b="1" dirty="0" err="1" smtClean="0"/>
              <a:t>chạy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Hà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Huế</a:t>
            </a:r>
            <a:r>
              <a:rPr lang="en-US" b="1" dirty="0" smtClean="0"/>
              <a:t> </a:t>
            </a:r>
            <a:r>
              <a:rPr lang="en-US" b="1" dirty="0" err="1" smtClean="0"/>
              <a:t>hết</a:t>
            </a:r>
            <a:r>
              <a:rPr lang="en-US" b="1" dirty="0" smtClean="0"/>
              <a:t> ……… </a:t>
            </a:r>
            <a:r>
              <a:rPr lang="en-US" b="1" dirty="0" err="1" smtClean="0"/>
              <a:t>giờ</a:t>
            </a:r>
            <a:r>
              <a:rPr lang="en-US" b="1" dirty="0" smtClean="0"/>
              <a:t>.</a:t>
            </a:r>
          </a:p>
          <a:p>
            <a:pPr marL="447675" indent="-447675" algn="r"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Bài</a:t>
            </a:r>
            <a:r>
              <a:rPr lang="en-US" b="1" dirty="0" smtClean="0"/>
              <a:t> 6* </a:t>
            </a:r>
            <a:r>
              <a:rPr lang="en-US" b="1" dirty="0" err="1" smtClean="0"/>
              <a:t>Đề</a:t>
            </a:r>
            <a:r>
              <a:rPr lang="en-US" b="1" dirty="0" smtClean="0"/>
              <a:t> 4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kì</a:t>
            </a:r>
            <a:r>
              <a:rPr lang="en-US" b="1" dirty="0" smtClean="0"/>
              <a:t> I </a:t>
            </a:r>
            <a:r>
              <a:rPr lang="en-US" b="1" dirty="0" err="1" smtClean="0"/>
              <a:t>Lớp</a:t>
            </a:r>
            <a:r>
              <a:rPr lang="en-US" b="1" dirty="0" smtClean="0"/>
              <a:t> 4, tr.26)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7013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6538" t="17169" r="4955" b="14588"/>
          <a:stretch>
            <a:fillRect/>
          </a:stretch>
        </p:blipFill>
        <p:spPr bwMode="auto">
          <a:xfrm>
            <a:off x="457200" y="810670"/>
            <a:ext cx="8229600" cy="507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</a:rPr>
              <a:t>Thông qua ví dụ này giúp HS: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 smtClean="0"/>
              <a:t>Củng </a:t>
            </a:r>
            <a:r>
              <a:rPr lang="en-US" b="1" dirty="0" err="1" smtClean="0"/>
              <a:t>cố</a:t>
            </a:r>
            <a:r>
              <a:rPr lang="en-US" b="1" dirty="0" smtClean="0"/>
              <a:t> </a:t>
            </a:r>
            <a:r>
              <a:rPr lang="en-US" b="1" dirty="0" err="1" smtClean="0"/>
              <a:t>kĩ</a:t>
            </a:r>
            <a:r>
              <a:rPr lang="en-US" b="1" dirty="0" smtClean="0"/>
              <a:t> năng so sánh và tính toán trên các số đo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dài</a:t>
            </a:r>
            <a:r>
              <a:rPr lang="en-US" b="1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Củng </a:t>
            </a:r>
            <a:r>
              <a:rPr lang="en-US" b="1" dirty="0" err="1" smtClean="0"/>
              <a:t>cố</a:t>
            </a:r>
            <a:r>
              <a:rPr lang="en-US" b="1" dirty="0" smtClean="0"/>
              <a:t> </a:t>
            </a:r>
            <a:r>
              <a:rPr lang="en-US" b="1" dirty="0" err="1" smtClean="0"/>
              <a:t>kĩ</a:t>
            </a:r>
            <a:r>
              <a:rPr lang="en-US" b="1" dirty="0" smtClean="0"/>
              <a:t> năng đọc, phân tích và </a:t>
            </a:r>
            <a:r>
              <a:rPr lang="en-US" b="1" dirty="0" err="1" smtClean="0"/>
              <a:t>xử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số liệu trong bảng số liệu </a:t>
            </a:r>
            <a:r>
              <a:rPr lang="en-US" b="1" dirty="0" err="1" smtClean="0"/>
              <a:t>thống</a:t>
            </a:r>
            <a:r>
              <a:rPr lang="en-US" b="1" dirty="0" smtClean="0"/>
              <a:t> </a:t>
            </a:r>
            <a:r>
              <a:rPr lang="en-US" b="1" dirty="0" err="1" smtClean="0"/>
              <a:t>kê</a:t>
            </a:r>
            <a:r>
              <a:rPr lang="en-US" b="1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Tích hợp kiến thức toán học với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Phát triển năng lực công nghệ </a:t>
            </a:r>
            <a:r>
              <a:rPr lang="en-US" b="1" dirty="0" err="1" smtClean="0"/>
              <a:t>thông</a:t>
            </a:r>
            <a:r>
              <a:rPr lang="en-US" b="1" dirty="0" smtClean="0"/>
              <a:t> tin và truyền thông, năng lực </a:t>
            </a:r>
            <a:r>
              <a:rPr lang="en-US" b="1" dirty="0" err="1" smtClean="0"/>
              <a:t>tính</a:t>
            </a:r>
            <a:r>
              <a:rPr lang="en-US" b="1" dirty="0" smtClean="0"/>
              <a:t> </a:t>
            </a:r>
            <a:r>
              <a:rPr lang="en-US" b="1" dirty="0" err="1" smtClean="0"/>
              <a:t>toán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001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VÍ DỤ 4.2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Khi học “Hình học”, ta tạo ra tình huống để HS vận dụng vào cuộc sống:</a:t>
            </a:r>
          </a:p>
          <a:p>
            <a:pPr>
              <a:buNone/>
            </a:pPr>
            <a:r>
              <a:rPr lang="en-US" b="1" dirty="0" smtClean="0">
                <a:solidFill>
                  <a:srgbClr val="CC3300"/>
                </a:solidFill>
              </a:rPr>
              <a:t>	</a:t>
            </a:r>
            <a:r>
              <a:rPr lang="en-US" b="1" dirty="0" err="1" smtClean="0"/>
              <a:t>Trong</a:t>
            </a:r>
            <a:r>
              <a:rPr lang="en-US" b="1" dirty="0" smtClean="0"/>
              <a:t> kho có các miếng bìa hình chữ </a:t>
            </a:r>
            <a:r>
              <a:rPr lang="en-US" b="1" dirty="0" err="1" smtClean="0"/>
              <a:t>nhật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chiều</a:t>
            </a:r>
            <a:r>
              <a:rPr lang="en-US" b="1" dirty="0" smtClean="0"/>
              <a:t> </a:t>
            </a:r>
            <a:r>
              <a:rPr lang="en-US" b="1" dirty="0" err="1" smtClean="0"/>
              <a:t>dài</a:t>
            </a:r>
            <a:r>
              <a:rPr lang="en-US" b="1" dirty="0" smtClean="0"/>
              <a:t> 3m, </a:t>
            </a:r>
            <a:r>
              <a:rPr lang="en-US" b="1" dirty="0" err="1" smtClean="0"/>
              <a:t>chiều</a:t>
            </a:r>
            <a:r>
              <a:rPr lang="en-US" b="1" dirty="0" smtClean="0"/>
              <a:t> </a:t>
            </a:r>
            <a:r>
              <a:rPr lang="en-US" b="1" dirty="0" err="1" smtClean="0"/>
              <a:t>rộng</a:t>
            </a:r>
            <a:r>
              <a:rPr lang="en-US" b="1" dirty="0" smtClean="0">
                <a:sym typeface="Symbol"/>
              </a:rPr>
              <a:t> </a:t>
            </a:r>
            <a:r>
              <a:rPr lang="en-US" b="1" dirty="0" smtClean="0"/>
              <a:t>45cm. </a:t>
            </a:r>
            <a:r>
              <a:rPr lang="en-US" b="1" dirty="0" err="1" smtClean="0"/>
              <a:t>Chú</a:t>
            </a:r>
            <a:r>
              <a:rPr lang="en-US" b="1" dirty="0" smtClean="0"/>
              <a:t> thợ cần cắt các tấm bìa đó thành các </a:t>
            </a:r>
            <a:r>
              <a:rPr lang="en-US" b="1" dirty="0" err="1" smtClean="0"/>
              <a:t>mảnh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r>
              <a:rPr lang="en-US" b="1" dirty="0" smtClean="0"/>
              <a:t> </a:t>
            </a:r>
            <a:r>
              <a:rPr lang="en-US" b="1" dirty="0" err="1" smtClean="0"/>
              <a:t>nhật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kích thước 30cm </a:t>
            </a:r>
            <a:r>
              <a:rPr lang="en-US" b="1" dirty="0" smtClean="0">
                <a:sym typeface="Symbol"/>
              </a:rPr>
              <a:t></a:t>
            </a:r>
            <a:r>
              <a:rPr lang="en-US" b="1" dirty="0" smtClean="0"/>
              <a:t> 15cm để dán thành các hộp đựng </a:t>
            </a:r>
            <a:r>
              <a:rPr lang="en-US" b="1" dirty="0" err="1" smtClean="0"/>
              <a:t>giày</a:t>
            </a:r>
            <a:r>
              <a:rPr lang="en-US" b="1" dirty="0" smtClean="0"/>
              <a:t>. </a:t>
            </a:r>
            <a:r>
              <a:rPr lang="en-US" b="1" dirty="0" err="1" smtClean="0"/>
              <a:t>Hỏi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b="1" dirty="0" smtClean="0"/>
              <a:t>		a) </a:t>
            </a:r>
            <a:r>
              <a:rPr lang="en-US" b="1" dirty="0" err="1" smtClean="0"/>
              <a:t>Chú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cắt như thế nào để tiết kiệm nhất? (Minh </a:t>
            </a:r>
            <a:r>
              <a:rPr lang="en-US" b="1" dirty="0" err="1" smtClean="0"/>
              <a:t>hoạ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vẽ</a:t>
            </a:r>
            <a:r>
              <a:rPr lang="en-US" b="1" dirty="0" smtClean="0"/>
              <a:t>)</a:t>
            </a:r>
          </a:p>
          <a:p>
            <a:pPr>
              <a:buNone/>
            </a:pPr>
            <a:r>
              <a:rPr lang="en-US" b="1" dirty="0" smtClean="0"/>
              <a:t>		b) Nếu dán mỗi hộp đựng giày cần 5 mảnh </a:t>
            </a:r>
            <a:r>
              <a:rPr lang="en-US" b="1" dirty="0" err="1" smtClean="0"/>
              <a:t>thì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cắt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miếng</a:t>
            </a:r>
            <a:r>
              <a:rPr lang="en-US" b="1" dirty="0" smtClean="0"/>
              <a:t> </a:t>
            </a:r>
            <a:r>
              <a:rPr lang="en-US" b="1" dirty="0" err="1" smtClean="0"/>
              <a:t>bìa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, chú dán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tất</a:t>
            </a:r>
            <a:r>
              <a:rPr lang="en-US" b="1" dirty="0" smtClean="0"/>
              <a:t> </a:t>
            </a:r>
            <a:r>
              <a:rPr lang="en-US" b="1" dirty="0" err="1" smtClean="0"/>
              <a:t>cả</a:t>
            </a:r>
            <a:r>
              <a:rPr lang="en-US" b="1" dirty="0" smtClean="0"/>
              <a:t> </a:t>
            </a:r>
            <a:r>
              <a:rPr lang="en-US" b="1" dirty="0" err="1" smtClean="0"/>
              <a:t>bao</a:t>
            </a:r>
            <a:r>
              <a:rPr lang="en-US" b="1" dirty="0" smtClean="0"/>
              <a:t> nhiêu hộp? </a:t>
            </a:r>
          </a:p>
          <a:p>
            <a:pPr algn="r"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Bài</a:t>
            </a:r>
            <a:r>
              <a:rPr lang="en-US" b="1" dirty="0" smtClean="0"/>
              <a:t> 9* </a:t>
            </a:r>
            <a:r>
              <a:rPr lang="en-US" b="1" dirty="0" err="1" smtClean="0"/>
              <a:t>Đề</a:t>
            </a:r>
            <a:r>
              <a:rPr lang="en-US" b="1" dirty="0" smtClean="0"/>
              <a:t> 5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kì</a:t>
            </a:r>
            <a:r>
              <a:rPr lang="en-US" b="1" dirty="0" smtClean="0"/>
              <a:t> I </a:t>
            </a:r>
            <a:r>
              <a:rPr lang="en-US" b="1" dirty="0" err="1" smtClean="0"/>
              <a:t>Lớp</a:t>
            </a:r>
            <a:r>
              <a:rPr lang="en-US" b="1" dirty="0" smtClean="0"/>
              <a:t> 4, tr.29)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409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vi-VN" b="1" i="1" dirty="0" smtClean="0">
                <a:solidFill>
                  <a:srgbClr val="0070C0"/>
                </a:solidFill>
              </a:rPr>
              <a:t>Bài </a:t>
            </a:r>
            <a:r>
              <a:rPr lang="vi-VN" b="1" i="1" dirty="0">
                <a:solidFill>
                  <a:srgbClr val="0070C0"/>
                </a:solidFill>
              </a:rPr>
              <a:t>kiểm tra định kì </a:t>
            </a:r>
            <a:r>
              <a:rPr lang="vi-VN" b="1" dirty="0"/>
              <a:t>được giáo viên sửa lỗi, nhận xét, được đánh giá theo thang điểm 10, không cho điểm 0, không cho điểm thập phân và</a:t>
            </a:r>
            <a:r>
              <a:rPr lang="en-US" b="1" dirty="0"/>
              <a:t> </a:t>
            </a:r>
            <a:r>
              <a:rPr lang="vi-VN" b="1" dirty="0"/>
              <a:t>trả cho học sin</a:t>
            </a:r>
            <a:r>
              <a:rPr lang="en-US" b="1" dirty="0" smtClean="0"/>
              <a:t>h.</a:t>
            </a:r>
          </a:p>
          <a:p>
            <a:r>
              <a:rPr lang="vi-VN" b="1" i="1" dirty="0" smtClean="0">
                <a:solidFill>
                  <a:srgbClr val="0070C0"/>
                </a:solidFill>
              </a:rPr>
              <a:t>Đề </a:t>
            </a:r>
            <a:r>
              <a:rPr lang="vi-VN" b="1" i="1" dirty="0">
                <a:solidFill>
                  <a:srgbClr val="0070C0"/>
                </a:solidFill>
              </a:rPr>
              <a:t>kiểm tra định kì </a:t>
            </a:r>
            <a:r>
              <a:rPr lang="vi-VN" b="1" dirty="0"/>
              <a:t>phù hợp chuẩn kiến thức, </a:t>
            </a:r>
            <a:r>
              <a:rPr lang="vi-VN" b="1" dirty="0" smtClean="0"/>
              <a:t>kĩ </a:t>
            </a:r>
            <a:r>
              <a:rPr lang="vi-VN" b="1" dirty="0"/>
              <a:t>năng và</a:t>
            </a:r>
            <a:r>
              <a:rPr lang="vi-VN" b="1" dirty="0">
                <a:solidFill>
                  <a:srgbClr val="FF0000"/>
                </a:solidFill>
              </a:rPr>
              <a:t> định hướng phát triển năng lực </a:t>
            </a:r>
            <a:r>
              <a:rPr lang="vi-VN" b="1" dirty="0"/>
              <a:t>gồm các bài tập được thiết kế theo bốn mức độ sau: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12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6727" t="23898" r="1975" b="4829"/>
          <a:stretch>
            <a:fillRect/>
          </a:stretch>
        </p:blipFill>
        <p:spPr bwMode="auto">
          <a:xfrm>
            <a:off x="457200" y="743294"/>
            <a:ext cx="8229600" cy="51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</a:rPr>
              <a:t>Thông qua ví dụ này giúp HS: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3600" b="1" dirty="0" smtClean="0"/>
              <a:t>Củng </a:t>
            </a:r>
            <a:r>
              <a:rPr lang="en-US" sz="3600" b="1" dirty="0" err="1" smtClean="0"/>
              <a:t>cố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kĩ</a:t>
            </a:r>
            <a:r>
              <a:rPr lang="en-US" sz="3600" b="1" dirty="0" smtClean="0"/>
              <a:t> năng tính diện tích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hình</a:t>
            </a:r>
            <a:r>
              <a:rPr lang="en-US" sz="3600" b="1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sz="3600" b="1" dirty="0" smtClean="0"/>
              <a:t>Hiểu biết ý nghĩa của các kiến thức, </a:t>
            </a:r>
            <a:r>
              <a:rPr lang="en-US" sz="3600" b="1" dirty="0" err="1" smtClean="0"/>
              <a:t>kĩ</a:t>
            </a:r>
            <a:r>
              <a:rPr lang="en-US" sz="3600" b="1" dirty="0" smtClean="0"/>
              <a:t> năng tính toán hình học trong </a:t>
            </a:r>
            <a:r>
              <a:rPr lang="en-US" sz="3600" b="1" dirty="0" err="1" smtClean="0"/>
              <a:t>cuộc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sống</a:t>
            </a:r>
            <a:r>
              <a:rPr lang="en-US" sz="3600" b="1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sz="3600" b="1" dirty="0" smtClean="0"/>
              <a:t>Phát triển năng lực tư duy hình học, trí tưởng tượng không gian, năng lực tính toán, mô </a:t>
            </a:r>
            <a:r>
              <a:rPr lang="en-US" sz="3600" b="1" dirty="0" err="1" smtClean="0"/>
              <a:t>hình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hoá</a:t>
            </a:r>
            <a:r>
              <a:rPr lang="en-US" sz="3600" b="1" dirty="0" smtClean="0"/>
              <a:t> toán </a:t>
            </a:r>
            <a:r>
              <a:rPr lang="en-US" sz="3600" b="1" dirty="0" err="1" smtClean="0"/>
              <a:t>học</a:t>
            </a:r>
            <a:r>
              <a:rPr lang="en-US" sz="3600" b="1" dirty="0" smtClean="0"/>
              <a:t>,…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222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LỚP 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VÍ DỤ 5.1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b="1" dirty="0">
                <a:solidFill>
                  <a:srgbClr val="CC3300"/>
                </a:solidFill>
              </a:rPr>
              <a:t>	</a:t>
            </a:r>
            <a:r>
              <a:rPr lang="en-US" sz="2200" b="1" dirty="0" err="1" smtClean="0">
                <a:solidFill>
                  <a:srgbClr val="CC3300"/>
                </a:solidFill>
              </a:rPr>
              <a:t>Khi</a:t>
            </a:r>
            <a:r>
              <a:rPr lang="en-US" sz="2200" b="1" dirty="0" smtClean="0">
                <a:solidFill>
                  <a:srgbClr val="CC3300"/>
                </a:solidFill>
              </a:rPr>
              <a:t> học về “Các phép tính với số đo thời </a:t>
            </a:r>
            <a:r>
              <a:rPr lang="en-US" sz="2200" b="1" dirty="0" err="1" smtClean="0">
                <a:solidFill>
                  <a:srgbClr val="CC3300"/>
                </a:solidFill>
              </a:rPr>
              <a:t>gian</a:t>
            </a:r>
            <a:r>
              <a:rPr lang="en-US" sz="2200" b="1" dirty="0" smtClean="0">
                <a:solidFill>
                  <a:srgbClr val="CC3300"/>
                </a:solidFill>
              </a:rPr>
              <a:t>”, ta tạo tình huống sau để HS vận dụng:</a:t>
            </a:r>
          </a:p>
          <a:p>
            <a:pPr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200" b="1" dirty="0" smtClean="0">
                <a:solidFill>
                  <a:srgbClr val="CC3300"/>
                </a:solidFill>
              </a:rPr>
              <a:t>	</a:t>
            </a:r>
            <a:r>
              <a:rPr lang="en-US" sz="2200" b="1" dirty="0" err="1" smtClean="0"/>
              <a:t>Em</a:t>
            </a:r>
            <a:r>
              <a:rPr lang="en-US" sz="2200" b="1" dirty="0" smtClean="0"/>
              <a:t> tìm hiểu rồi điền chữ hoặc số thích hợp vào chỗ trống:</a:t>
            </a:r>
          </a:p>
          <a:p>
            <a:pPr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200" b="1" dirty="0" smtClean="0"/>
              <a:t>a) </a:t>
            </a:r>
            <a:r>
              <a:rPr lang="en-US" sz="2200" b="1" dirty="0" err="1" smtClean="0"/>
              <a:t>Hằng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ngày</a:t>
            </a:r>
            <a:r>
              <a:rPr lang="en-US" sz="2200" b="1" dirty="0" smtClean="0"/>
              <a:t>, siêu thị mở cửa bán </a:t>
            </a:r>
            <a:r>
              <a:rPr lang="en-US" sz="2200" b="1" dirty="0" err="1" smtClean="0"/>
              <a:t>hàng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từ</a:t>
            </a:r>
            <a:r>
              <a:rPr lang="en-US" sz="2200" b="1" dirty="0" smtClean="0"/>
              <a:t> …… </a:t>
            </a:r>
            <a:r>
              <a:rPr lang="en-US" sz="2200" b="1" dirty="0" err="1" smtClean="0"/>
              <a:t>giờ</a:t>
            </a:r>
            <a:r>
              <a:rPr lang="en-US" sz="2200" b="1" dirty="0" smtClean="0"/>
              <a:t> …… </a:t>
            </a:r>
            <a:r>
              <a:rPr lang="en-US" sz="2200" b="1" dirty="0" err="1" smtClean="0"/>
              <a:t>phút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đến</a:t>
            </a:r>
            <a:r>
              <a:rPr lang="en-US" sz="2200" b="1" dirty="0" smtClean="0"/>
              <a:t> …. </a:t>
            </a:r>
            <a:r>
              <a:rPr lang="en-US" sz="2200" b="1" dirty="0" err="1" smtClean="0"/>
              <a:t>giờ</a:t>
            </a:r>
            <a:r>
              <a:rPr lang="en-US" sz="2200" b="1" dirty="0" smtClean="0"/>
              <a:t> ….. </a:t>
            </a:r>
            <a:r>
              <a:rPr lang="en-US" sz="2200" b="1" dirty="0" err="1" smtClean="0"/>
              <a:t>phút</a:t>
            </a:r>
            <a:r>
              <a:rPr lang="en-US" sz="2200" b="1" dirty="0" smtClean="0"/>
              <a:t>. Như vậy mỗi ngày siêu thị mở cửa </a:t>
            </a:r>
            <a:r>
              <a:rPr lang="en-US" sz="2200" b="1" dirty="0" err="1" smtClean="0"/>
              <a:t>bán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hàng</a:t>
            </a:r>
            <a:r>
              <a:rPr lang="en-US" sz="2200" b="1" dirty="0" smtClean="0"/>
              <a:t> ….. </a:t>
            </a:r>
            <a:r>
              <a:rPr lang="en-US" sz="2200" b="1" dirty="0" err="1" smtClean="0"/>
              <a:t>giờ</a:t>
            </a:r>
            <a:r>
              <a:rPr lang="en-US" sz="2200" b="1" dirty="0" smtClean="0"/>
              <a:t> …… </a:t>
            </a:r>
            <a:r>
              <a:rPr lang="en-US" sz="2200" b="1" dirty="0" err="1" smtClean="0"/>
              <a:t>phút</a:t>
            </a:r>
            <a:r>
              <a:rPr lang="en-US" sz="2200" b="1" dirty="0" smtClean="0"/>
              <a:t>.</a:t>
            </a:r>
          </a:p>
          <a:p>
            <a:pPr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200" b="1" dirty="0" smtClean="0"/>
              <a:t>b) </a:t>
            </a:r>
            <a:r>
              <a:rPr lang="en-US" sz="2200" b="1" dirty="0" err="1" smtClean="0"/>
              <a:t>Mỗi</a:t>
            </a:r>
            <a:r>
              <a:rPr lang="en-US" sz="2200" b="1" dirty="0" smtClean="0"/>
              <a:t> tuần siêu thị mở cửa </a:t>
            </a:r>
            <a:r>
              <a:rPr lang="en-US" sz="2200" b="1" dirty="0" err="1" smtClean="0"/>
              <a:t>bán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hàng</a:t>
            </a:r>
            <a:r>
              <a:rPr lang="en-US" sz="2200" b="1" dirty="0" smtClean="0"/>
              <a:t> ….. </a:t>
            </a:r>
            <a:r>
              <a:rPr lang="en-US" sz="2200" b="1" dirty="0" err="1" smtClean="0"/>
              <a:t>giờ</a:t>
            </a:r>
            <a:r>
              <a:rPr lang="en-US" sz="2200" b="1" dirty="0" smtClean="0"/>
              <a:t> …… </a:t>
            </a:r>
            <a:r>
              <a:rPr lang="en-US" sz="2200" b="1" dirty="0" err="1" smtClean="0"/>
              <a:t>phút</a:t>
            </a:r>
            <a:r>
              <a:rPr lang="en-US" sz="2200" b="1" dirty="0" smtClean="0"/>
              <a:t>.</a:t>
            </a:r>
          </a:p>
          <a:p>
            <a:pPr algn="r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200" b="1" dirty="0" smtClean="0">
                <a:solidFill>
                  <a:srgbClr val="CC3300"/>
                </a:solidFill>
              </a:rPr>
              <a:t>(</a:t>
            </a:r>
            <a:r>
              <a:rPr lang="en-US" sz="2200" b="1" dirty="0" err="1" smtClean="0">
                <a:solidFill>
                  <a:srgbClr val="CC3300"/>
                </a:solidFill>
              </a:rPr>
              <a:t>Bài</a:t>
            </a:r>
            <a:r>
              <a:rPr lang="en-US" sz="2200" b="1" dirty="0" smtClean="0">
                <a:solidFill>
                  <a:srgbClr val="CC3300"/>
                </a:solidFill>
              </a:rPr>
              <a:t> 6* </a:t>
            </a:r>
            <a:r>
              <a:rPr lang="en-US" sz="2200" b="1" dirty="0" err="1" smtClean="0">
                <a:solidFill>
                  <a:srgbClr val="CC3300"/>
                </a:solidFill>
              </a:rPr>
              <a:t>Đề</a:t>
            </a:r>
            <a:r>
              <a:rPr lang="en-US" sz="2200" b="1" dirty="0" smtClean="0">
                <a:solidFill>
                  <a:srgbClr val="CC3300"/>
                </a:solidFill>
              </a:rPr>
              <a:t> 1 </a:t>
            </a:r>
            <a:r>
              <a:rPr lang="en-US" sz="2200" b="1" dirty="0" err="1" smtClean="0">
                <a:solidFill>
                  <a:srgbClr val="CC3300"/>
                </a:solidFill>
              </a:rPr>
              <a:t>Học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kì</a:t>
            </a:r>
            <a:r>
              <a:rPr lang="en-US" sz="2200" b="1" dirty="0" smtClean="0">
                <a:solidFill>
                  <a:srgbClr val="CC3300"/>
                </a:solidFill>
              </a:rPr>
              <a:t> I </a:t>
            </a:r>
            <a:r>
              <a:rPr lang="en-US" sz="2200" b="1" dirty="0" err="1" smtClean="0">
                <a:solidFill>
                  <a:srgbClr val="CC3300"/>
                </a:solidFill>
              </a:rPr>
              <a:t>Lớp</a:t>
            </a:r>
            <a:r>
              <a:rPr lang="en-US" sz="2200" b="1" dirty="0" smtClean="0">
                <a:solidFill>
                  <a:srgbClr val="CC3300"/>
                </a:solidFill>
              </a:rPr>
              <a:t> 5, tr.21)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26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7832" t="9281" r="2415" b="5104"/>
          <a:stretch>
            <a:fillRect/>
          </a:stretch>
        </p:blipFill>
        <p:spPr bwMode="auto">
          <a:xfrm>
            <a:off x="979347" y="642938"/>
            <a:ext cx="718530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</a:rPr>
              <a:t>Thông qua ví dụ này giúp HS: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b="1" dirty="0" smtClean="0"/>
              <a:t>Củng </a:t>
            </a:r>
            <a:r>
              <a:rPr lang="en-US" b="1" dirty="0" err="1" smtClean="0"/>
              <a:t>cố</a:t>
            </a:r>
            <a:r>
              <a:rPr lang="en-US" b="1" dirty="0" smtClean="0"/>
              <a:t> </a:t>
            </a:r>
            <a:r>
              <a:rPr lang="en-US" b="1" dirty="0" err="1" smtClean="0"/>
              <a:t>kĩ</a:t>
            </a:r>
            <a:r>
              <a:rPr lang="en-US" b="1" dirty="0" smtClean="0"/>
              <a:t> năng tính toán với số đo </a:t>
            </a:r>
            <a:r>
              <a:rPr lang="en-US" b="1" dirty="0" err="1" smtClean="0"/>
              <a:t>thời</a:t>
            </a:r>
            <a:r>
              <a:rPr lang="en-US" b="1" dirty="0" smtClean="0"/>
              <a:t> </a:t>
            </a:r>
            <a:r>
              <a:rPr lang="en-US" b="1" dirty="0" err="1" smtClean="0"/>
              <a:t>gian</a:t>
            </a:r>
            <a:r>
              <a:rPr lang="en-US" b="1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Thấy được ý nghĩa của kiến thức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kĩ</a:t>
            </a:r>
            <a:r>
              <a:rPr lang="en-US" b="1" dirty="0" smtClean="0"/>
              <a:t> năng tính toán với số đo thời gian trong thực tế </a:t>
            </a:r>
            <a:r>
              <a:rPr lang="en-US" b="1" dirty="0" err="1" smtClean="0"/>
              <a:t>cuộc</a:t>
            </a:r>
            <a:r>
              <a:rPr lang="en-US" b="1" dirty="0" smtClean="0"/>
              <a:t> </a:t>
            </a:r>
            <a:r>
              <a:rPr lang="en-US" b="1" dirty="0" err="1" smtClean="0"/>
              <a:t>sống</a:t>
            </a:r>
            <a:r>
              <a:rPr lang="en-US" b="1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Tăng cường khả năng quan sát thực tế và vận dụng </a:t>
            </a:r>
            <a:r>
              <a:rPr lang="en-US" b="1" dirty="0" err="1" smtClean="0"/>
              <a:t>toán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Phát triển năng lực tính toán, năng lực giao tiếp, năng lực tự </a:t>
            </a:r>
            <a:r>
              <a:rPr lang="en-US" b="1" dirty="0" err="1" smtClean="0"/>
              <a:t>học</a:t>
            </a:r>
            <a:r>
              <a:rPr lang="en-US" b="1" dirty="0" smtClean="0"/>
              <a:t>,…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7989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VÍ DỤ 5.2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C3300"/>
                </a:solidFill>
              </a:rPr>
              <a:t>		Khi học về “Các phép tính với số đo độ dài trong tập số thập </a:t>
            </a:r>
            <a:r>
              <a:rPr lang="en-US" b="1" dirty="0" err="1" smtClean="0">
                <a:solidFill>
                  <a:srgbClr val="CC3300"/>
                </a:solidFill>
              </a:rPr>
              <a:t>phân</a:t>
            </a:r>
            <a:r>
              <a:rPr lang="en-US" b="1" dirty="0" smtClean="0">
                <a:solidFill>
                  <a:srgbClr val="CC3300"/>
                </a:solidFill>
              </a:rPr>
              <a:t>”, ta tạo tình huống sau để HS vận dụng:</a:t>
            </a:r>
          </a:p>
          <a:p>
            <a:pPr algn="just">
              <a:lnSpc>
                <a:spcPct val="90000"/>
              </a:lnSpc>
              <a:buNone/>
            </a:pPr>
            <a:r>
              <a:rPr lang="en-US" dirty="0" smtClean="0"/>
              <a:t>		</a:t>
            </a:r>
            <a:r>
              <a:rPr lang="en-US" b="1" dirty="0"/>
              <a:t>M</a:t>
            </a:r>
            <a:r>
              <a:rPr lang="en-US" b="1" dirty="0" smtClean="0"/>
              <a:t>ột cửa hàng may đo dùng các tấm vải dài 8m để may quần áo đồng phục cho học sinh. May mỗi quần đồng phục </a:t>
            </a:r>
            <a:r>
              <a:rPr lang="en-US" b="1" dirty="0" err="1" smtClean="0"/>
              <a:t>hết</a:t>
            </a:r>
            <a:r>
              <a:rPr lang="en-US" b="1" dirty="0" smtClean="0"/>
              <a:t> 1,8m </a:t>
            </a:r>
            <a:r>
              <a:rPr lang="en-US" b="1" dirty="0" err="1" smtClean="0"/>
              <a:t>vải</a:t>
            </a:r>
            <a:r>
              <a:rPr lang="en-US" b="1" dirty="0" smtClean="0"/>
              <a:t>, mỗi áo đồng phục hết 1,3m vải. Cô thợ may đang phân vân chưa biết sử dụng vải như thế nào để tiết kiệm vải nhất.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		Em </a:t>
            </a:r>
            <a:r>
              <a:rPr lang="en-US" b="1" dirty="0" err="1" smtClean="0"/>
              <a:t>hãy</a:t>
            </a:r>
            <a:r>
              <a:rPr lang="en-US" b="1" dirty="0" smtClean="0"/>
              <a:t> </a:t>
            </a:r>
            <a:r>
              <a:rPr lang="en-US" b="1" dirty="0" err="1" smtClean="0"/>
              <a:t>giúp</a:t>
            </a:r>
            <a:r>
              <a:rPr lang="en-US" b="1" dirty="0" smtClean="0"/>
              <a:t> cô thợ may </a:t>
            </a:r>
            <a:r>
              <a:rPr lang="en-US" b="1" dirty="0" err="1" smtClean="0"/>
              <a:t>nhé</a:t>
            </a:r>
            <a:r>
              <a:rPr lang="en-US" b="1" dirty="0" smtClean="0"/>
              <a:t>!</a:t>
            </a:r>
          </a:p>
          <a:p>
            <a:pPr algn="r">
              <a:lnSpc>
                <a:spcPct val="90000"/>
              </a:lnSpc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Bài</a:t>
            </a:r>
            <a:r>
              <a:rPr lang="en-US" b="1" dirty="0" smtClean="0"/>
              <a:t> 9* </a:t>
            </a:r>
            <a:r>
              <a:rPr lang="en-US" b="1" dirty="0" err="1" smtClean="0"/>
              <a:t>Đề</a:t>
            </a:r>
            <a:r>
              <a:rPr lang="en-US" b="1" dirty="0" smtClean="0"/>
              <a:t> 3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kì</a:t>
            </a:r>
            <a:r>
              <a:rPr lang="en-US" b="1" dirty="0" smtClean="0"/>
              <a:t> I </a:t>
            </a:r>
            <a:r>
              <a:rPr lang="en-US" b="1" dirty="0" err="1" smtClean="0"/>
              <a:t>Lớp</a:t>
            </a:r>
            <a:r>
              <a:rPr lang="en-US" b="1" dirty="0" smtClean="0"/>
              <a:t> 5, tr.26)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0973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6943" t="31090" r="1626" b="4872"/>
          <a:stretch>
            <a:fillRect/>
          </a:stretch>
        </p:blipFill>
        <p:spPr bwMode="auto">
          <a:xfrm>
            <a:off x="457200" y="971799"/>
            <a:ext cx="8229600" cy="46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</a:rPr>
              <a:t>Thông qua ví dụ này giúp HS: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/>
              <a:t>1.   Củng </a:t>
            </a:r>
            <a:r>
              <a:rPr lang="en-US" b="1" dirty="0" err="1" smtClean="0"/>
              <a:t>cố</a:t>
            </a:r>
            <a:r>
              <a:rPr lang="en-US" b="1" dirty="0" smtClean="0"/>
              <a:t> </a:t>
            </a:r>
            <a:r>
              <a:rPr lang="en-US" b="1" dirty="0" err="1" smtClean="0"/>
              <a:t>kĩ</a:t>
            </a:r>
            <a:r>
              <a:rPr lang="en-US" b="1" dirty="0" smtClean="0"/>
              <a:t> năng tính toán với số </a:t>
            </a:r>
            <a:r>
              <a:rPr lang="en-US" b="1" dirty="0" err="1" smtClean="0"/>
              <a:t>thập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b="1" dirty="0" smtClean="0"/>
              <a:t>Có ý thức vận dụng kiến thức bài học để </a:t>
            </a:r>
            <a:r>
              <a:rPr lang="en-US" b="1" dirty="0" err="1" smtClean="0"/>
              <a:t>xử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những tình huống thực tế cuộc sống, sản </a:t>
            </a:r>
            <a:r>
              <a:rPr lang="en-US" b="1" dirty="0" err="1" smtClean="0"/>
              <a:t>xuất</a:t>
            </a:r>
            <a:r>
              <a:rPr lang="en-US" b="1" dirty="0" smtClean="0"/>
              <a:t> 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b="1" dirty="0" smtClean="0"/>
              <a:t>Tạo hứng thú cho HS vận dụng toán học vào </a:t>
            </a:r>
            <a:r>
              <a:rPr lang="en-US" b="1" dirty="0" err="1" smtClean="0"/>
              <a:t>cuộc</a:t>
            </a:r>
            <a:r>
              <a:rPr lang="en-US" b="1" dirty="0" smtClean="0"/>
              <a:t> </a:t>
            </a:r>
            <a:r>
              <a:rPr lang="en-US" b="1" dirty="0" err="1" smtClean="0"/>
              <a:t>sống</a:t>
            </a:r>
            <a:r>
              <a:rPr lang="en-US" b="1" dirty="0" smtClean="0"/>
              <a:t>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/>
              <a:t>4.  Phát triển năng lực tính toán, năng lực tư duy sáng tạo, năng lực giải quyết </a:t>
            </a:r>
            <a:r>
              <a:rPr lang="en-US" b="1" dirty="0" err="1" smtClean="0"/>
              <a:t>vấn</a:t>
            </a:r>
            <a:r>
              <a:rPr lang="en-US" b="1" dirty="0" smtClean="0"/>
              <a:t> </a:t>
            </a:r>
            <a:r>
              <a:rPr lang="en-US" b="1" dirty="0" err="1" smtClean="0"/>
              <a:t>đề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2828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rcRect l="19844" t="23952" r="20817" b="22484"/>
          <a:stretch>
            <a:fillRect/>
          </a:stretch>
        </p:blipFill>
        <p:spPr bwMode="auto">
          <a:xfrm>
            <a:off x="457200" y="1773866"/>
            <a:ext cx="8229600" cy="41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“</a:t>
            </a:r>
            <a:r>
              <a:rPr lang="en-US" b="1" dirty="0" err="1" smtClean="0">
                <a:solidFill>
                  <a:srgbClr val="C00000"/>
                </a:solidFill>
              </a:rPr>
              <a:t>Ôn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tập</a:t>
            </a:r>
            <a:r>
              <a:rPr lang="en-US" b="1" dirty="0" smtClean="0">
                <a:solidFill>
                  <a:srgbClr val="C00000"/>
                </a:solidFill>
              </a:rPr>
              <a:t> – </a:t>
            </a:r>
            <a:r>
              <a:rPr lang="en-US" b="1" dirty="0" err="1" smtClean="0">
                <a:solidFill>
                  <a:srgbClr val="C00000"/>
                </a:solidFill>
              </a:rPr>
              <a:t>kiểm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đánh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giá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năng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lực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học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môn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Toán</a:t>
            </a:r>
            <a:r>
              <a:rPr lang="en-US" b="1" dirty="0" smtClean="0">
                <a:solidFill>
                  <a:srgbClr val="C00000"/>
                </a:solidFill>
              </a:rPr>
              <a:t>”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00174"/>
            <a:ext cx="8548982" cy="3763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TRÂN TRỌNG CẢM ƠN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QUÝ THẦY CÔ ĐÃ CHÚ Ý LẮNG NGHE!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0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07288" cy="54116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</a:pPr>
            <a:r>
              <a:rPr lang="vi-VN" b="1" dirty="0" smtClean="0">
                <a:solidFill>
                  <a:srgbClr val="C00000"/>
                </a:solidFill>
              </a:rPr>
              <a:t>Mức </a:t>
            </a:r>
            <a:r>
              <a:rPr lang="vi-VN" b="1" dirty="0">
                <a:solidFill>
                  <a:srgbClr val="C00000"/>
                </a:solidFill>
              </a:rPr>
              <a:t>1: Nhận biết </a:t>
            </a:r>
            <a:r>
              <a:rPr lang="vi-VN" b="1" dirty="0"/>
              <a:t>(nhắc lại được kiến thức, kĩ năng đã học</a:t>
            </a:r>
            <a:r>
              <a:rPr lang="vi-VN" b="1" dirty="0" smtClean="0"/>
              <a:t>)</a:t>
            </a:r>
            <a:endParaRPr lang="en-US" b="1" dirty="0" smtClean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</a:pPr>
            <a:r>
              <a:rPr lang="vi-VN" b="1" dirty="0" smtClean="0">
                <a:solidFill>
                  <a:srgbClr val="C00000"/>
                </a:solidFill>
              </a:rPr>
              <a:t>Mức </a:t>
            </a:r>
            <a:r>
              <a:rPr lang="vi-VN" b="1" dirty="0">
                <a:solidFill>
                  <a:srgbClr val="C00000"/>
                </a:solidFill>
              </a:rPr>
              <a:t>2: Thông hiểu </a:t>
            </a:r>
            <a:r>
              <a:rPr lang="vi-VN" b="1" dirty="0"/>
              <a:t>(có khả năng trình bày, giải thích </a:t>
            </a:r>
            <a:r>
              <a:rPr lang="vi-VN" b="1" dirty="0" smtClean="0"/>
              <a:t>được </a:t>
            </a:r>
            <a:r>
              <a:rPr lang="vi-VN" b="1" dirty="0"/>
              <a:t>kiến thức theo cách hiểu của riêng mình</a:t>
            </a:r>
            <a:r>
              <a:rPr lang="vi-VN" b="1" dirty="0" smtClean="0"/>
              <a:t>)</a:t>
            </a:r>
            <a:endParaRPr lang="en-US" b="1" dirty="0" smtClean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</a:pPr>
            <a:r>
              <a:rPr lang="vi-VN" b="1" dirty="0" smtClean="0">
                <a:solidFill>
                  <a:srgbClr val="C00000"/>
                </a:solidFill>
              </a:rPr>
              <a:t>Mức </a:t>
            </a:r>
            <a:r>
              <a:rPr lang="vi-VN" b="1" dirty="0">
                <a:solidFill>
                  <a:srgbClr val="C00000"/>
                </a:solidFill>
              </a:rPr>
              <a:t>3: Vận </a:t>
            </a:r>
            <a:r>
              <a:rPr lang="vi-VN" b="1" dirty="0" smtClean="0">
                <a:solidFill>
                  <a:srgbClr val="C00000"/>
                </a:solidFill>
              </a:rPr>
              <a:t>dụng </a:t>
            </a:r>
            <a:r>
              <a:rPr lang="vi-VN" b="1" dirty="0"/>
              <a:t>(có khả năng vận dụng kiến </a:t>
            </a:r>
            <a:r>
              <a:rPr lang="vi-VN" b="1" dirty="0" smtClean="0"/>
              <a:t>thức</a:t>
            </a:r>
            <a:r>
              <a:rPr lang="en-US" b="1" dirty="0" smtClean="0"/>
              <a:t> </a:t>
            </a:r>
            <a:r>
              <a:rPr lang="en-US" b="1" dirty="0" err="1" smtClean="0"/>
              <a:t>giải</a:t>
            </a:r>
            <a:r>
              <a:rPr lang="en-US" b="1" dirty="0" smtClean="0"/>
              <a:t> </a:t>
            </a:r>
            <a:r>
              <a:rPr lang="vi-VN" b="1" dirty="0" smtClean="0"/>
              <a:t>quyết </a:t>
            </a:r>
            <a:r>
              <a:rPr lang="vi-VN" b="1" dirty="0"/>
              <a:t>những vấn đề quen thuộc tương tự trong bài học</a:t>
            </a:r>
            <a:r>
              <a:rPr lang="en-US" b="1" dirty="0"/>
              <a:t> vào</a:t>
            </a:r>
            <a:r>
              <a:rPr lang="vi-VN" b="1" dirty="0"/>
              <a:t> cuộc sống</a:t>
            </a:r>
            <a:r>
              <a:rPr lang="vi-VN" b="1" dirty="0" smtClean="0"/>
              <a:t>)</a:t>
            </a:r>
            <a:endParaRPr lang="en-US" b="1" dirty="0" smtClean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</a:pPr>
            <a:r>
              <a:rPr lang="vi-VN" b="1" dirty="0" smtClean="0">
                <a:solidFill>
                  <a:srgbClr val="C00000"/>
                </a:solidFill>
              </a:rPr>
              <a:t>Mức </a:t>
            </a:r>
            <a:r>
              <a:rPr lang="vi-VN" b="1" dirty="0">
                <a:solidFill>
                  <a:srgbClr val="C00000"/>
                </a:solidFill>
              </a:rPr>
              <a:t>4: </a:t>
            </a:r>
            <a:r>
              <a:rPr lang="vi-VN" b="1" dirty="0" smtClean="0">
                <a:solidFill>
                  <a:srgbClr val="C00000"/>
                </a:solidFill>
              </a:rPr>
              <a:t>Phản </a:t>
            </a:r>
            <a:r>
              <a:rPr lang="vi-VN" b="1" dirty="0">
                <a:solidFill>
                  <a:srgbClr val="C00000"/>
                </a:solidFill>
              </a:rPr>
              <a:t>hồi và phát triển </a:t>
            </a:r>
            <a:r>
              <a:rPr lang="vi-VN" b="1" dirty="0"/>
              <a:t>(có khả năng vận dụng kiến thức, </a:t>
            </a:r>
            <a:r>
              <a:rPr lang="vi-VN" b="1" dirty="0" smtClean="0"/>
              <a:t>k</a:t>
            </a:r>
            <a:r>
              <a:rPr lang="en-US" b="1" dirty="0" smtClean="0"/>
              <a:t>ĩ</a:t>
            </a:r>
            <a:r>
              <a:rPr lang="vi-VN" b="1" dirty="0" smtClean="0"/>
              <a:t> </a:t>
            </a:r>
            <a:r>
              <a:rPr lang="vi-VN" b="1" dirty="0"/>
              <a:t>năng đã học để giải quyết những vấn đề mới </a:t>
            </a:r>
            <a:r>
              <a:rPr lang="vi-VN" b="1" dirty="0" smtClean="0"/>
              <a:t>g</a:t>
            </a:r>
            <a:r>
              <a:rPr lang="en-US" b="1" dirty="0" smtClean="0"/>
              <a:t>ặ</a:t>
            </a:r>
            <a:r>
              <a:rPr lang="vi-VN" b="1" dirty="0" smtClean="0"/>
              <a:t>p </a:t>
            </a:r>
            <a:r>
              <a:rPr lang="vi-VN" b="1" dirty="0"/>
              <a:t>trong cuộc sống, xã hội hoặc đưa ra những phản hỗi hợp lí trong cuộc sống một cách linh hoạt</a:t>
            </a:r>
            <a:r>
              <a:rPr lang="vi-VN" b="1" dirty="0" smtClean="0"/>
              <a:t>).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1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Những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lưu</a:t>
            </a:r>
            <a:r>
              <a:rPr lang="en-US" sz="3600" b="1" dirty="0" smtClean="0">
                <a:solidFill>
                  <a:srgbClr val="C00000"/>
                </a:solidFill>
              </a:rPr>
              <a:t> ý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i="1" dirty="0" smtClean="0">
                <a:solidFill>
                  <a:srgbClr val="C00000"/>
                </a:solidFill>
              </a:rPr>
              <a:t>(</a:t>
            </a:r>
            <a:r>
              <a:rPr lang="en-US" sz="3200" b="1" i="1" dirty="0" err="1" smtClean="0">
                <a:solidFill>
                  <a:srgbClr val="C00000"/>
                </a:solidFill>
              </a:rPr>
              <a:t>Điều</a:t>
            </a:r>
            <a:r>
              <a:rPr lang="en-US" sz="3200" b="1" i="1" dirty="0" smtClean="0">
                <a:solidFill>
                  <a:srgbClr val="C00000"/>
                </a:solidFill>
              </a:rPr>
              <a:t> 10-TT22/2014/TT-BGDĐT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ngày</a:t>
            </a:r>
            <a:r>
              <a:rPr lang="en-US" sz="3200" b="1" i="1" dirty="0" smtClean="0">
                <a:solidFill>
                  <a:srgbClr val="C00000"/>
                </a:solidFill>
              </a:rPr>
              <a:t> 22/9/2016)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5786" y="2071678"/>
            <a:ext cx="7072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u="sng" dirty="0" smtClean="0"/>
              <a:t> </a:t>
            </a:r>
            <a:r>
              <a:rPr lang="en-US" sz="3600" b="1" u="sng" dirty="0" err="1" smtClean="0"/>
              <a:t>Thời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gian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làm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bài</a:t>
            </a:r>
            <a:endParaRPr lang="en-US" sz="3600" b="1" u="sng" dirty="0" smtClean="0"/>
          </a:p>
          <a:p>
            <a:pPr>
              <a:buNone/>
            </a:pPr>
            <a:r>
              <a:rPr lang="en-US" sz="3600" dirty="0" smtClean="0"/>
              <a:t>   + </a:t>
            </a:r>
            <a:r>
              <a:rPr lang="en-US" sz="3600" dirty="0" err="1" smtClean="0"/>
              <a:t>Lớp</a:t>
            </a:r>
            <a:r>
              <a:rPr lang="en-US" sz="3600" dirty="0" smtClean="0"/>
              <a:t> 1		: 35 </a:t>
            </a:r>
            <a:r>
              <a:rPr lang="en-US" sz="3600" dirty="0" err="1" smtClean="0"/>
              <a:t>phút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  + </a:t>
            </a:r>
            <a:r>
              <a:rPr lang="en-US" sz="3600" dirty="0" err="1" smtClean="0"/>
              <a:t>Lớp</a:t>
            </a:r>
            <a:r>
              <a:rPr lang="en-US" sz="3600" dirty="0" smtClean="0"/>
              <a:t> 2,3,4,5	: 40 </a:t>
            </a:r>
            <a:r>
              <a:rPr lang="en-US" sz="3600" dirty="0" err="1" smtClean="0"/>
              <a:t>phút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3929066"/>
            <a:ext cx="6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u="sng" dirty="0" smtClean="0"/>
              <a:t> </a:t>
            </a:r>
            <a:r>
              <a:rPr lang="en-US" sz="3600" b="1" u="sng" dirty="0" err="1" smtClean="0"/>
              <a:t>Hình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thức</a:t>
            </a:r>
            <a:endParaRPr lang="en-US" sz="3600" b="1" u="sng" dirty="0" smtClean="0"/>
          </a:p>
          <a:p>
            <a:pPr>
              <a:buNone/>
            </a:pPr>
            <a:r>
              <a:rPr lang="en-US" sz="3600" dirty="0" smtClean="0"/>
              <a:t>   + </a:t>
            </a:r>
            <a:r>
              <a:rPr lang="en-US" sz="3600" dirty="0" err="1" smtClean="0"/>
              <a:t>Trắc</a:t>
            </a:r>
            <a:r>
              <a:rPr lang="en-US" sz="3600" dirty="0" smtClean="0"/>
              <a:t> </a:t>
            </a:r>
            <a:r>
              <a:rPr lang="en-US" sz="3600" dirty="0" err="1" smtClean="0"/>
              <a:t>nghiệm</a:t>
            </a:r>
            <a:r>
              <a:rPr lang="en-US" sz="3600" dirty="0" smtClean="0"/>
              <a:t>: 3 </a:t>
            </a:r>
            <a:r>
              <a:rPr lang="en-US" sz="3600" dirty="0" err="1" smtClean="0"/>
              <a:t>điểm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  +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luận</a:t>
            </a:r>
            <a:r>
              <a:rPr lang="en-US" sz="3600" dirty="0" smtClean="0"/>
              <a:t> 	 : 7 </a:t>
            </a:r>
            <a:r>
              <a:rPr lang="en-US" sz="3600" dirty="0" err="1" smtClean="0"/>
              <a:t>điểm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Đối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với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mạch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kiến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thức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khoảng</a:t>
            </a:r>
            <a:r>
              <a:rPr lang="en-US" dirty="0" smtClean="0"/>
              <a:t> 50%):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(</a:t>
            </a:r>
            <a:r>
              <a:rPr lang="en-US" dirty="0" err="1" smtClean="0"/>
              <a:t>khoảng</a:t>
            </a:r>
            <a:r>
              <a:rPr lang="en-US" dirty="0" smtClean="0"/>
              <a:t> 27%):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(</a:t>
            </a:r>
            <a:r>
              <a:rPr lang="en-US" dirty="0" err="1" smtClean="0"/>
              <a:t>khoảng</a:t>
            </a:r>
            <a:r>
              <a:rPr lang="en-US" dirty="0" smtClean="0"/>
              <a:t> 23%): </a:t>
            </a:r>
            <a:r>
              <a:rPr lang="en-US" dirty="0" err="1" smtClean="0"/>
              <a:t>Xoay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Đối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với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mạch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kiến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thức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143536"/>
          </a:xfrm>
        </p:spPr>
        <p:txBody>
          <a:bodyPr/>
          <a:lstStyle/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qua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ở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. </a:t>
            </a:r>
            <a:r>
              <a:rPr lang="en-US" dirty="0" err="1" smtClean="0"/>
              <a:t>Lưu</a:t>
            </a:r>
            <a:r>
              <a:rPr lang="en-US" dirty="0" smtClean="0"/>
              <a:t> ý: </a:t>
            </a:r>
          </a:p>
          <a:p>
            <a:pPr>
              <a:buNone/>
            </a:pPr>
            <a:r>
              <a:rPr lang="en-US" dirty="0" smtClean="0"/>
              <a:t> 	</a:t>
            </a:r>
            <a:r>
              <a:rPr lang="en-US" b="1" dirty="0" smtClean="0">
                <a:solidFill>
                  <a:srgbClr val="0070C0"/>
                </a:solidFill>
              </a:rPr>
              <a:t>+ </a:t>
            </a:r>
            <a:r>
              <a:rPr lang="en-US" b="1" dirty="0" err="1" smtClean="0">
                <a:solidFill>
                  <a:srgbClr val="0070C0"/>
                </a:solidFill>
              </a:rPr>
              <a:t>Lớp</a:t>
            </a:r>
            <a:r>
              <a:rPr lang="en-US" b="1" dirty="0" smtClean="0">
                <a:solidFill>
                  <a:srgbClr val="0070C0"/>
                </a:solidFill>
              </a:rPr>
              <a:t> 1: </a:t>
            </a:r>
            <a:r>
              <a:rPr lang="en-US" b="1" dirty="0" err="1" smtClean="0">
                <a:solidFill>
                  <a:srgbClr val="0070C0"/>
                </a:solidFill>
              </a:rPr>
              <a:t>Nhìn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mô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hình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điền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phép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tínnh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2: 1 </a:t>
            </a:r>
            <a:r>
              <a:rPr lang="en-US" b="1" dirty="0" err="1" smtClean="0">
                <a:solidFill>
                  <a:srgbClr val="FF0000"/>
                </a:solidFill>
              </a:rPr>
              <a:t>lời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phép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tính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B050"/>
                </a:solidFill>
              </a:rPr>
              <a:t>+ </a:t>
            </a:r>
            <a:r>
              <a:rPr lang="en-US" b="1" dirty="0" err="1" smtClean="0">
                <a:solidFill>
                  <a:srgbClr val="00B050"/>
                </a:solidFill>
              </a:rPr>
              <a:t>Lớp</a:t>
            </a:r>
            <a:r>
              <a:rPr lang="en-US" b="1" dirty="0" smtClean="0">
                <a:solidFill>
                  <a:srgbClr val="00B050"/>
                </a:solidFill>
              </a:rPr>
              <a:t> 3: </a:t>
            </a:r>
            <a:r>
              <a:rPr lang="en-US" b="1" dirty="0" err="1" smtClean="0">
                <a:solidFill>
                  <a:srgbClr val="00B050"/>
                </a:solidFill>
              </a:rPr>
              <a:t>Tối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đa</a:t>
            </a:r>
            <a:r>
              <a:rPr lang="en-US" b="1" dirty="0" smtClean="0">
                <a:solidFill>
                  <a:srgbClr val="00B050"/>
                </a:solidFill>
              </a:rPr>
              <a:t> 2 </a:t>
            </a:r>
            <a:r>
              <a:rPr lang="en-US" b="1" dirty="0" err="1" smtClean="0">
                <a:solidFill>
                  <a:srgbClr val="00B050"/>
                </a:solidFill>
              </a:rPr>
              <a:t>lời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giải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và</a:t>
            </a:r>
            <a:r>
              <a:rPr lang="en-US" b="1" dirty="0" smtClean="0">
                <a:solidFill>
                  <a:srgbClr val="00B050"/>
                </a:solidFill>
              </a:rPr>
              <a:t> 2 </a:t>
            </a:r>
            <a:r>
              <a:rPr lang="en-US" b="1" dirty="0" err="1" smtClean="0">
                <a:solidFill>
                  <a:srgbClr val="00B050"/>
                </a:solidFill>
              </a:rPr>
              <a:t>phép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tính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</a:rPr>
              <a:t>+ </a:t>
            </a:r>
            <a:r>
              <a:rPr lang="en-US" b="1" dirty="0" err="1" smtClean="0">
                <a:solidFill>
                  <a:srgbClr val="7030A0"/>
                </a:solidFill>
              </a:rPr>
              <a:t>Lớp</a:t>
            </a:r>
            <a:r>
              <a:rPr lang="en-US" b="1" dirty="0" smtClean="0">
                <a:solidFill>
                  <a:srgbClr val="7030A0"/>
                </a:solidFill>
              </a:rPr>
              <a:t> 4: </a:t>
            </a:r>
            <a:r>
              <a:rPr lang="en-US" b="1" dirty="0" err="1" smtClean="0">
                <a:solidFill>
                  <a:srgbClr val="7030A0"/>
                </a:solidFill>
              </a:rPr>
              <a:t>Tối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đa</a:t>
            </a:r>
            <a:r>
              <a:rPr lang="en-US" b="1" dirty="0" smtClean="0">
                <a:solidFill>
                  <a:srgbClr val="7030A0"/>
                </a:solidFill>
              </a:rPr>
              <a:t> 3 </a:t>
            </a:r>
            <a:r>
              <a:rPr lang="en-US" b="1" dirty="0" err="1" smtClean="0">
                <a:solidFill>
                  <a:srgbClr val="7030A0"/>
                </a:solidFill>
              </a:rPr>
              <a:t>lời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giải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và</a:t>
            </a:r>
            <a:r>
              <a:rPr lang="en-US" b="1" dirty="0" smtClean="0">
                <a:solidFill>
                  <a:srgbClr val="7030A0"/>
                </a:solidFill>
              </a:rPr>
              <a:t> 3 </a:t>
            </a:r>
            <a:r>
              <a:rPr lang="en-US" b="1" dirty="0" err="1" smtClean="0">
                <a:solidFill>
                  <a:srgbClr val="7030A0"/>
                </a:solidFill>
              </a:rPr>
              <a:t>phép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tính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B0F0"/>
                </a:solidFill>
              </a:rPr>
              <a:t>+ </a:t>
            </a:r>
            <a:r>
              <a:rPr lang="en-US" b="1" dirty="0" err="1" smtClean="0">
                <a:solidFill>
                  <a:srgbClr val="00B0F0"/>
                </a:solidFill>
              </a:rPr>
              <a:t>Lớp</a:t>
            </a:r>
            <a:r>
              <a:rPr lang="en-US" b="1" dirty="0" smtClean="0">
                <a:solidFill>
                  <a:srgbClr val="00B0F0"/>
                </a:solidFill>
              </a:rPr>
              <a:t> 5: </a:t>
            </a:r>
            <a:r>
              <a:rPr lang="en-US" b="1" dirty="0" err="1" smtClean="0">
                <a:solidFill>
                  <a:srgbClr val="00B0F0"/>
                </a:solidFill>
              </a:rPr>
              <a:t>Tối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đa</a:t>
            </a:r>
            <a:r>
              <a:rPr lang="en-US" b="1" dirty="0" smtClean="0">
                <a:solidFill>
                  <a:srgbClr val="00B0F0"/>
                </a:solidFill>
              </a:rPr>
              <a:t> 4 </a:t>
            </a:r>
            <a:r>
              <a:rPr lang="en-US" b="1" dirty="0" err="1" smtClean="0">
                <a:solidFill>
                  <a:srgbClr val="00B0F0"/>
                </a:solidFill>
              </a:rPr>
              <a:t>lời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giải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và</a:t>
            </a:r>
            <a:r>
              <a:rPr lang="en-US" b="1" dirty="0" smtClean="0">
                <a:solidFill>
                  <a:srgbClr val="00B0F0"/>
                </a:solidFill>
              </a:rPr>
              <a:t> 4 </a:t>
            </a:r>
            <a:r>
              <a:rPr lang="en-US" b="1" dirty="0" err="1" smtClean="0">
                <a:solidFill>
                  <a:srgbClr val="00B0F0"/>
                </a:solidFill>
              </a:rPr>
              <a:t>phép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tính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Ra </a:t>
            </a:r>
            <a:r>
              <a:rPr lang="en-US" sz="4000" b="1" dirty="0" err="1" smtClean="0">
                <a:solidFill>
                  <a:srgbClr val="C00000"/>
                </a:solidFill>
              </a:rPr>
              <a:t>đề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thi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theo</a:t>
            </a:r>
            <a:r>
              <a:rPr lang="en-US" sz="4000" b="1" dirty="0" smtClean="0">
                <a:solidFill>
                  <a:srgbClr val="C00000"/>
                </a:solidFill>
              </a:rPr>
              <a:t> ma </a:t>
            </a:r>
            <a:r>
              <a:rPr lang="en-US" sz="4000" b="1" dirty="0" err="1" smtClean="0">
                <a:solidFill>
                  <a:srgbClr val="C00000"/>
                </a:solidFill>
              </a:rPr>
              <a:t>trận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143536"/>
          </a:xfrm>
        </p:spPr>
        <p:txBody>
          <a:bodyPr/>
          <a:lstStyle/>
          <a:p>
            <a:r>
              <a:rPr lang="en-US" dirty="0" err="1" smtClean="0"/>
              <a:t>Khung</a:t>
            </a:r>
            <a:r>
              <a:rPr lang="en-US" dirty="0" smtClean="0"/>
              <a:t> ma </a:t>
            </a:r>
            <a:r>
              <a:rPr lang="en-US" dirty="0" err="1" smtClean="0"/>
              <a:t>trận</a:t>
            </a:r>
            <a:r>
              <a:rPr lang="en-US" dirty="0" smtClean="0"/>
              <a:t>, </a:t>
            </a:r>
            <a:r>
              <a:rPr lang="en-US" dirty="0" err="1" smtClean="0"/>
              <a:t>mỗi</a:t>
            </a:r>
            <a:r>
              <a:rPr lang="en-US" dirty="0" smtClean="0"/>
              <a:t> ô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: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,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;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;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;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dành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Khung</a:t>
            </a:r>
            <a:r>
              <a:rPr lang="en-US" dirty="0" smtClean="0"/>
              <a:t> ma </a:t>
            </a:r>
            <a:r>
              <a:rPr lang="en-US" dirty="0" err="1" smtClean="0"/>
              <a:t>trận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hỏi,mỗi</a:t>
            </a:r>
            <a:r>
              <a:rPr lang="en-US" dirty="0" smtClean="0"/>
              <a:t> ô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	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;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;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dành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Thiết</a:t>
            </a:r>
            <a:r>
              <a:rPr lang="en-US" sz="3600" b="1" dirty="0" smtClean="0">
                <a:solidFill>
                  <a:srgbClr val="C00000"/>
                </a:solidFill>
              </a:rPr>
              <a:t> kế minh </a:t>
            </a:r>
            <a:r>
              <a:rPr lang="en-US" sz="3600" b="1" dirty="0" err="1" smtClean="0">
                <a:solidFill>
                  <a:srgbClr val="C00000"/>
                </a:solidFill>
              </a:rPr>
              <a:t>hoạ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569036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LỚP 1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VÍ DỤ </a:t>
            </a:r>
            <a:r>
              <a:rPr lang="en-US" sz="2600" b="1" dirty="0" smtClean="0">
                <a:solidFill>
                  <a:srgbClr val="0070C0"/>
                </a:solidFill>
              </a:rPr>
              <a:t>1.1</a:t>
            </a:r>
            <a:endParaRPr lang="en-US" sz="26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CC3300"/>
                </a:solidFill>
              </a:rPr>
              <a:t>Khi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>
                <a:solidFill>
                  <a:srgbClr val="CC3300"/>
                </a:solidFill>
              </a:rPr>
              <a:t>học về đếm và so sánh các số trong phạm vi 20 </a:t>
            </a:r>
            <a:endParaRPr lang="en-US" b="1" dirty="0" smtClean="0">
              <a:solidFill>
                <a:srgbClr val="CC33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b="1" dirty="0" err="1" smtClean="0">
                <a:solidFill>
                  <a:srgbClr val="CC3300"/>
                </a:solidFill>
              </a:rPr>
              <a:t>ta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tạo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ra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>
                <a:solidFill>
                  <a:srgbClr val="CC3300"/>
                </a:solidFill>
              </a:rPr>
              <a:t>tình huống để HS vận dụng vào cuộc sống:</a:t>
            </a:r>
          </a:p>
          <a:p>
            <a:pPr algn="l">
              <a:lnSpc>
                <a:spcPct val="90000"/>
              </a:lnSpc>
            </a:pPr>
            <a:r>
              <a:rPr lang="en-US" b="1" dirty="0"/>
              <a:t>	</a:t>
            </a:r>
            <a:r>
              <a:rPr lang="en-US" b="1" dirty="0" err="1" smtClean="0">
                <a:solidFill>
                  <a:schemeClr val="tx1"/>
                </a:solidFill>
              </a:rPr>
              <a:t>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tìm hiểu rồi điền chữ hoặc số thích hợp vào chỗ trống:</a:t>
            </a:r>
          </a:p>
          <a:p>
            <a:pPr marL="358775" indent="-358775" algn="l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b="1" dirty="0">
                <a:solidFill>
                  <a:schemeClr val="tx1"/>
                </a:solidFill>
              </a:rPr>
              <a:t>) Nhà em có </a:t>
            </a:r>
            <a:r>
              <a:rPr lang="en-US" b="1" dirty="0" err="1">
                <a:solidFill>
                  <a:schemeClr val="tx1"/>
                </a:solidFill>
              </a:rPr>
              <a:t>tất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cả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….. </a:t>
            </a:r>
            <a:r>
              <a:rPr lang="en-US" b="1" dirty="0" err="1" smtClean="0">
                <a:solidFill>
                  <a:schemeClr val="tx1"/>
                </a:solidFill>
              </a:rPr>
              <a:t>phòng</a:t>
            </a:r>
            <a:r>
              <a:rPr lang="en-US" b="1" dirty="0">
                <a:solidFill>
                  <a:schemeClr val="tx1"/>
                </a:solidFill>
              </a:rPr>
              <a:t>, trong đó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…… </a:t>
            </a:r>
            <a:r>
              <a:rPr lang="en-US" b="1" dirty="0" err="1" smtClean="0">
                <a:solidFill>
                  <a:schemeClr val="tx1"/>
                </a:solidFill>
              </a:rPr>
              <a:t>phòng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ngủ. Các phòng còn </a:t>
            </a:r>
            <a:r>
              <a:rPr lang="en-US" b="1" dirty="0" err="1">
                <a:solidFill>
                  <a:schemeClr val="tx1"/>
                </a:solidFill>
              </a:rPr>
              <a:t>lại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là</a:t>
            </a:r>
            <a:r>
              <a:rPr lang="en-US" sz="2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</a:rPr>
              <a:t>……………………………………………………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58775" indent="-358775" algn="l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dirty="0">
                <a:solidFill>
                  <a:schemeClr val="tx1"/>
                </a:solidFill>
              </a:rPr>
              <a:t>) Nhà </a:t>
            </a:r>
            <a:r>
              <a:rPr lang="en-US" b="1" dirty="0" err="1">
                <a:solidFill>
                  <a:schemeClr val="tx1"/>
                </a:solidFill>
              </a:rPr>
              <a:t>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…… </a:t>
            </a:r>
            <a:r>
              <a:rPr lang="en-US" b="1" dirty="0" err="1" smtClean="0">
                <a:solidFill>
                  <a:schemeClr val="tx1"/>
                </a:solidFill>
              </a:rPr>
              <a:t>cửa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………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cửa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sổ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Mỗi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cửa đi có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……</a:t>
            </a:r>
            <a:r>
              <a:rPr lang="en-US" b="1" dirty="0">
                <a:solidFill>
                  <a:schemeClr val="tx1"/>
                </a:solidFill>
              </a:rPr>
              <a:t>cánh cửa </a:t>
            </a:r>
            <a:r>
              <a:rPr lang="en-US" b="1" dirty="0" err="1">
                <a:solidFill>
                  <a:schemeClr val="tx1"/>
                </a:solidFill>
              </a:rPr>
              <a:t>và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mỗi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cửa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có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……</a:t>
            </a:r>
            <a:r>
              <a:rPr lang="en-US" b="1" dirty="0">
                <a:solidFill>
                  <a:schemeClr val="tx1"/>
                </a:solidFill>
              </a:rPr>
              <a:t>cánh cửa.</a:t>
            </a:r>
          </a:p>
          <a:p>
            <a:pPr marL="358775" indent="-358775" algn="l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en-US" b="1" dirty="0">
                <a:solidFill>
                  <a:schemeClr val="tx1"/>
                </a:solidFill>
              </a:rPr>
              <a:t>) Trên bàn uống nước có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…..</a:t>
            </a:r>
            <a:r>
              <a:rPr lang="en-US" b="1" dirty="0">
                <a:solidFill>
                  <a:schemeClr val="tx1"/>
                </a:solidFill>
              </a:rPr>
              <a:t>cái ấm và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……</a:t>
            </a:r>
            <a:r>
              <a:rPr lang="en-US" b="1" dirty="0">
                <a:solidFill>
                  <a:schemeClr val="tx1"/>
                </a:solidFill>
              </a:rPr>
              <a:t>cái </a:t>
            </a:r>
            <a:r>
              <a:rPr lang="en-US" b="1" dirty="0" smtClean="0">
                <a:solidFill>
                  <a:schemeClr val="tx1"/>
                </a:solidFill>
              </a:rPr>
              <a:t>li </a:t>
            </a:r>
            <a:r>
              <a:rPr lang="en-US" b="1" dirty="0" err="1">
                <a:solidFill>
                  <a:schemeClr val="tx1"/>
                </a:solidFill>
              </a:rPr>
              <a:t>uống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nước</a:t>
            </a:r>
            <a:r>
              <a:rPr lang="en-US" b="1" dirty="0">
                <a:solidFill>
                  <a:schemeClr val="tx1"/>
                </a:solidFill>
              </a:rPr>
              <a:t>. Em hãy kể kể tên những người thường ngồi uống nước sau bữa </a:t>
            </a:r>
            <a:r>
              <a:rPr lang="en-US" b="1" dirty="0" err="1">
                <a:solidFill>
                  <a:schemeClr val="tx1"/>
                </a:solidFill>
              </a:rPr>
              <a:t>ăn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tối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  <a:t>………………………………………………………</a:t>
            </a:r>
          </a:p>
          <a:p>
            <a:pPr marL="358775" indent="-358775" algn="r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</a:rPr>
              <a:t> 8* </a:t>
            </a:r>
            <a:r>
              <a:rPr lang="en-US" sz="2400" b="1" dirty="0" err="1" smtClean="0">
                <a:solidFill>
                  <a:srgbClr val="C00000"/>
                </a:solidFill>
              </a:rPr>
              <a:t>Đề</a:t>
            </a:r>
            <a:r>
              <a:rPr lang="en-US" sz="2400" b="1" dirty="0" smtClean="0">
                <a:solidFill>
                  <a:srgbClr val="C00000"/>
                </a:solidFill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kì</a:t>
            </a:r>
            <a:r>
              <a:rPr lang="en-US" sz="2400" b="1" dirty="0" smtClean="0">
                <a:solidFill>
                  <a:srgbClr val="C00000"/>
                </a:solidFill>
              </a:rPr>
              <a:t> 1 </a:t>
            </a:r>
            <a:r>
              <a:rPr lang="en-US" sz="2400" b="1" dirty="0" err="1" smtClean="0">
                <a:solidFill>
                  <a:srgbClr val="C00000"/>
                </a:solidFill>
              </a:rPr>
              <a:t>Lớp</a:t>
            </a:r>
            <a:r>
              <a:rPr lang="en-US" sz="2400" b="1" dirty="0" smtClean="0">
                <a:solidFill>
                  <a:srgbClr val="C00000"/>
                </a:solidFill>
              </a:rPr>
              <a:t> 1, tr.17)</a:t>
            </a:r>
            <a:endParaRPr lang="en-US"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E9ED-E13F-486F-A80D-5D2F3DC51E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577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1777</Words>
  <Application>Microsoft Office PowerPoint</Application>
  <PresentationFormat>On-screen Show (4:3)</PresentationFormat>
  <Paragraphs>220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 ỦY BAN NHÂN DÂN QUẬN 12 PHÒNG GIÁO DỤC VÀ ĐÀO TẠO    ĐÁNH GIÁ NĂNG LỰC MÔN TOÁN CỦA HỌC SINH TIỂU HỌC       Quận 12, ngày 25 tháng 11 năm 2016  </vt:lpstr>
      <vt:lpstr>I. Trích Thông tư 22 của Bộ GD &amp; ĐT về đánh giá học sinh tiểu học</vt:lpstr>
      <vt:lpstr>Slide 3</vt:lpstr>
      <vt:lpstr>Slide 4</vt:lpstr>
      <vt:lpstr>Những lưu ý (Điều 10-TT22/2014/TT-BGDĐT ngày 22/9/2016)</vt:lpstr>
      <vt:lpstr>Đối với các mạch kiến thức</vt:lpstr>
      <vt:lpstr>Đối với các mạch kiến thức</vt:lpstr>
      <vt:lpstr>Ra đề thi theo ma trận</vt:lpstr>
      <vt:lpstr>Thiết kế minh hoạ</vt:lpstr>
      <vt:lpstr>Slide 10</vt:lpstr>
      <vt:lpstr>Thông qua ví dụ này giúp HS:</vt:lpstr>
      <vt:lpstr>Ví dụ 1.2</vt:lpstr>
      <vt:lpstr>Thông qua ví dụ này giúp HS:</vt:lpstr>
      <vt:lpstr>LỚP 2</vt:lpstr>
      <vt:lpstr>Slide 15</vt:lpstr>
      <vt:lpstr>Thông qua ví dụ này giúp HS:</vt:lpstr>
      <vt:lpstr>VÍ DỤ 2.2</vt:lpstr>
      <vt:lpstr>Slide 18</vt:lpstr>
      <vt:lpstr>Thông qua ví dụ này giúp HS:</vt:lpstr>
      <vt:lpstr>LỚP 3</vt:lpstr>
      <vt:lpstr>Thông qua ví dụ này giúp HS:</vt:lpstr>
      <vt:lpstr>VÍ DỤ 3.2</vt:lpstr>
      <vt:lpstr>Slide 23</vt:lpstr>
      <vt:lpstr>Thông qua ví dụ này giúp HS:</vt:lpstr>
      <vt:lpstr>LỚP 4</vt:lpstr>
      <vt:lpstr>Slide 26</vt:lpstr>
      <vt:lpstr>Slide 27</vt:lpstr>
      <vt:lpstr>Thông qua ví dụ này giúp HS:</vt:lpstr>
      <vt:lpstr>VÍ DỤ 4.2</vt:lpstr>
      <vt:lpstr>Slide 30</vt:lpstr>
      <vt:lpstr>Thông qua ví dụ này giúp HS:</vt:lpstr>
      <vt:lpstr>LỚP 5</vt:lpstr>
      <vt:lpstr>Slide 33</vt:lpstr>
      <vt:lpstr>Thông qua ví dụ này giúp HS:</vt:lpstr>
      <vt:lpstr>VÍ DỤ 5.2</vt:lpstr>
      <vt:lpstr>Slide 36</vt:lpstr>
      <vt:lpstr>Thông qua ví dụ này giúp HS:</vt:lpstr>
      <vt:lpstr>Bộ sách “Ôn tập – kiểm tra đánh giá năng lực học sinh môn Toán”</vt:lpstr>
      <vt:lpstr>TRÂN TRỌNG CẢM ƠN QUÝ THẦY CÔ ĐÃ CHÚ Ý LẮNG NGHE!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ĐÁNH GIÁ NĂNG LỰC MÔN TOÁN CỦA HỌC SINH TIỂU HỌC</dc:title>
  <dc:creator>User</dc:creator>
  <cp:lastModifiedBy>HOME</cp:lastModifiedBy>
  <cp:revision>108</cp:revision>
  <dcterms:created xsi:type="dcterms:W3CDTF">2016-10-13T07:47:46Z</dcterms:created>
  <dcterms:modified xsi:type="dcterms:W3CDTF">2016-11-29T07:03:27Z</dcterms:modified>
</cp:coreProperties>
</file>